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302" r:id="rId3"/>
    <p:sldId id="258" r:id="rId4"/>
    <p:sldId id="261" r:id="rId5"/>
    <p:sldId id="259" r:id="rId6"/>
    <p:sldId id="265" r:id="rId7"/>
    <p:sldId id="306" r:id="rId8"/>
    <p:sldId id="260" r:id="rId9"/>
    <p:sldId id="303" r:id="rId10"/>
    <p:sldId id="304" r:id="rId11"/>
    <p:sldId id="262" r:id="rId12"/>
    <p:sldId id="263" r:id="rId13"/>
    <p:sldId id="307" r:id="rId14"/>
    <p:sldId id="278" r:id="rId15"/>
    <p:sldId id="308" r:id="rId16"/>
    <p:sldId id="309" r:id="rId17"/>
    <p:sldId id="272" r:id="rId18"/>
    <p:sldId id="320" r:id="rId19"/>
    <p:sldId id="313" r:id="rId20"/>
    <p:sldId id="317" r:id="rId21"/>
    <p:sldId id="319" r:id="rId22"/>
    <p:sldId id="324" r:id="rId23"/>
    <p:sldId id="264" r:id="rId24"/>
    <p:sldId id="318" r:id="rId25"/>
    <p:sldId id="321" r:id="rId26"/>
    <p:sldId id="315" r:id="rId27"/>
    <p:sldId id="314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</p:embeddedFont>
    <p:embeddedFont>
      <p:font typeface="Barlow" panose="00000500000000000000" pitchFamily="2" charset="0"/>
      <p:regular r:id="rId31"/>
      <p:bold r:id="rId32"/>
      <p:italic r:id="rId33"/>
      <p:boldItalic r:id="rId34"/>
    </p:embeddedFont>
    <p:embeddedFont>
      <p:font typeface="Barlow Condensed ExtraBold" panose="00000906000000000000" pitchFamily="2" charset="0"/>
      <p:bold r:id="rId35"/>
      <p:boldItalic r:id="rId36"/>
    </p:embeddedFont>
    <p:embeddedFont>
      <p:font typeface="Nunito Light" pitchFamily="2" charset="0"/>
      <p:regular r:id="rId37"/>
      <p:italic r:id="rId38"/>
    </p:embeddedFont>
    <p:embeddedFont>
      <p:font typeface="Overpass Mono" panose="020B0604020202020204" charset="0"/>
      <p:regular r:id="rId39"/>
      <p:bold r:id="rId40"/>
    </p:embeddedFont>
    <p:embeddedFont>
      <p:font typeface="Raleway SemiBold" pitchFamily="2" charset="0"/>
      <p:bold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C93"/>
    <a:srgbClr val="00FFC5"/>
    <a:srgbClr val="9D5E4A"/>
    <a:srgbClr val="834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345376-0226-4A43-82D2-B65423073F93}">
  <a:tblStyle styleId="{64345376-0226-4A43-82D2-B65423073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AECD8A-245D-4C93-8758-EC4763D3825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762" autoAdjust="0"/>
  </p:normalViewPr>
  <p:slideViewPr>
    <p:cSldViewPr snapToGrid="0">
      <p:cViewPr varScale="1">
        <p:scale>
          <a:sx n="66" d="100"/>
          <a:sy n="66" d="100"/>
        </p:scale>
        <p:origin x="12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976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576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61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9383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512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744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3918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3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naheim" panose="020B060402020202020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d4cbd36da_4_3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d4cbd36da_4_3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99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344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5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subTitle" idx="1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hasCustomPrompt="1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2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 idx="3" hasCustomPrompt="1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4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5" hasCustomPrompt="1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MAIN_POINT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68" r:id="rId15"/>
    <p:sldLayoutId id="214748367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37.svg"/><Relationship Id="rId10" Type="http://schemas.openxmlformats.org/officeDocument/2006/relationships/image" Target="../media/image10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qwgHXjbyDy8c3topDXgXAeJaqTaTHr0wk14eNZqnUI/cop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1.png"/><Relationship Id="rId18" Type="http://schemas.openxmlformats.org/officeDocument/2006/relationships/image" Target="../media/image34.png"/><Relationship Id="rId3" Type="http://schemas.openxmlformats.org/officeDocument/2006/relationships/image" Target="../media/image45.png"/><Relationship Id="rId21" Type="http://schemas.openxmlformats.org/officeDocument/2006/relationships/image" Target="../media/image37.svg"/><Relationship Id="rId7" Type="http://schemas.openxmlformats.org/officeDocument/2006/relationships/image" Target="../media/image49.svg"/><Relationship Id="rId12" Type="http://schemas.openxmlformats.org/officeDocument/2006/relationships/image" Target="../media/image30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8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32.png"/><Relationship Id="rId5" Type="http://schemas.openxmlformats.org/officeDocument/2006/relationships/image" Target="../media/image47.svg"/><Relationship Id="rId15" Type="http://schemas.openxmlformats.org/officeDocument/2006/relationships/image" Target="../media/image28.png"/><Relationship Id="rId10" Type="http://schemas.openxmlformats.org/officeDocument/2006/relationships/image" Target="../media/image31.png"/><Relationship Id="rId19" Type="http://schemas.openxmlformats.org/officeDocument/2006/relationships/image" Target="../media/image35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29.png"/><Relationship Id="rId22" Type="http://schemas.openxmlformats.org/officeDocument/2006/relationships/image" Target="../media/image52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699457"/>
            <a:ext cx="8520600" cy="140596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Optimizing the UX for </a:t>
            </a:r>
            <a:br>
              <a:rPr lang="en-IN" sz="3000" dirty="0"/>
            </a:br>
            <a:r>
              <a:rPr lang="en-IN" sz="3000" dirty="0"/>
              <a:t>CL’s sporting goods page</a:t>
            </a:r>
            <a:endParaRPr sz="30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18575" y="3469336"/>
            <a:ext cx="4133364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  <a:endParaRPr sz="2400" b="1" dirty="0">
              <a:solidFill>
                <a:schemeClr val="tx2"/>
              </a:solidFill>
              <a:latin typeface="Overpass Mono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2E2AE-64BE-4CCF-A6C0-6D46F98CF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29" b="16290"/>
          <a:stretch/>
        </p:blipFill>
        <p:spPr>
          <a:xfrm>
            <a:off x="3311817" y="485832"/>
            <a:ext cx="2182265" cy="6838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3594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Idea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359400" y="20821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E41C93"/>
                </a:solidFill>
              </a:rPr>
              <a:t>02</a:t>
            </a:r>
            <a:endParaRPr sz="6400" dirty="0">
              <a:solidFill>
                <a:srgbClr val="E41C93"/>
              </a:solidFill>
            </a:endParaRPr>
          </a:p>
        </p:txBody>
      </p:sp>
      <p:sp>
        <p:nvSpPr>
          <p:cNvPr id="6" name="Google Shape;335;p27">
            <a:extLst>
              <a:ext uri="{FF2B5EF4-FFF2-40B4-BE49-F238E27FC236}">
                <a16:creationId xmlns:a16="http://schemas.microsoft.com/office/drawing/2014/main" id="{E6963E53-0192-440A-A03D-7A6C9301E326}"/>
              </a:ext>
            </a:extLst>
          </p:cNvPr>
          <p:cNvSpPr txBox="1">
            <a:spLocks/>
          </p:cNvSpPr>
          <p:nvPr/>
        </p:nvSpPr>
        <p:spPr>
          <a:xfrm>
            <a:off x="6781277" y="4747200"/>
            <a:ext cx="3165805" cy="23826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  <p:extLst>
      <p:ext uri="{BB962C8B-B14F-4D97-AF65-F5344CB8AC3E}">
        <p14:creationId xmlns:p14="http://schemas.microsoft.com/office/powerpoint/2010/main" val="270960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617220" y="1509059"/>
            <a:ext cx="7895131" cy="994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E41C93"/>
                </a:solidFill>
              </a:rPr>
              <a:t>Classification of </a:t>
            </a:r>
            <a:br>
              <a:rPr lang="en-IN" dirty="0">
                <a:solidFill>
                  <a:srgbClr val="E41C93"/>
                </a:solidFill>
              </a:rPr>
            </a:br>
            <a:r>
              <a:rPr lang="en-IN" dirty="0">
                <a:solidFill>
                  <a:srgbClr val="E41C93"/>
                </a:solidFill>
              </a:rPr>
              <a:t>sporting goods</a:t>
            </a:r>
            <a:endParaRPr dirty="0">
              <a:solidFill>
                <a:srgbClr val="E41C93"/>
              </a:solidFill>
            </a:endParaRPr>
          </a:p>
        </p:txBody>
      </p:sp>
      <p:sp>
        <p:nvSpPr>
          <p:cNvPr id="4" name="Google Shape;335;p27">
            <a:extLst>
              <a:ext uri="{FF2B5EF4-FFF2-40B4-BE49-F238E27FC236}">
                <a16:creationId xmlns:a16="http://schemas.microsoft.com/office/drawing/2014/main" id="{6D1E800A-8999-4C65-94BF-1A83B896E278}"/>
              </a:ext>
            </a:extLst>
          </p:cNvPr>
          <p:cNvSpPr txBox="1">
            <a:spLocks/>
          </p:cNvSpPr>
          <p:nvPr/>
        </p:nvSpPr>
        <p:spPr>
          <a:xfrm>
            <a:off x="6781278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19A2CA-60E3-4AD2-BA67-D31B31EBB363}"/>
              </a:ext>
            </a:extLst>
          </p:cNvPr>
          <p:cNvGrpSpPr/>
          <p:nvPr/>
        </p:nvGrpSpPr>
        <p:grpSpPr>
          <a:xfrm>
            <a:off x="6168021" y="2477520"/>
            <a:ext cx="2344330" cy="637783"/>
            <a:chOff x="6135118" y="2631208"/>
            <a:chExt cx="2344330" cy="6377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472B83-61E3-42F2-9F40-1C41792F1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7009023" y="2607796"/>
              <a:ext cx="621030" cy="66785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46D8CA-7F81-4F14-9D9A-D3CF295B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64589" y="2662987"/>
              <a:ext cx="535881" cy="5358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8D9714-109C-48D3-B5F2-381B545CD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44289" y="2662987"/>
              <a:ext cx="635159" cy="60600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6837DF-23A9-4D0D-866F-44225CD2A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55906" y="2651978"/>
              <a:ext cx="635159" cy="6002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D6F0C66-62E2-400A-B76C-C244EF693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35118" y="2681746"/>
              <a:ext cx="568052" cy="540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799138" y="343200"/>
            <a:ext cx="749721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1C93"/>
                </a:solidFill>
              </a:rPr>
              <a:t>Market by numbers</a:t>
            </a:r>
            <a:endParaRPr dirty="0">
              <a:solidFill>
                <a:srgbClr val="E41C93"/>
              </a:solidFill>
            </a:endParaRPr>
          </a:p>
        </p:txBody>
      </p:sp>
      <p:sp>
        <p:nvSpPr>
          <p:cNvPr id="387" name="Google Shape;387;p34"/>
          <p:cNvSpPr/>
          <p:nvPr/>
        </p:nvSpPr>
        <p:spPr>
          <a:xfrm flipH="1">
            <a:off x="7903705" y="1829925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 flipH="1">
            <a:off x="1187626" y="3498350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7737303" y="3498350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734270" y="2126750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FFC5"/>
              </a:solidFill>
            </a:endParaRPr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Market Size</a:t>
            </a:r>
            <a:endParaRPr dirty="0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571758" y="1775427"/>
            <a:ext cx="230633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Share</a:t>
            </a:r>
            <a:endParaRPr dirty="0"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naheim" panose="020B0604020202020204" charset="0"/>
              </a:rPr>
              <a:t>32.5%</a:t>
            </a:r>
            <a:endParaRPr sz="1800" b="1" dirty="0">
              <a:latin typeface="Anaheim" panose="020B0604020202020204" charset="0"/>
            </a:endParaRPr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Growth Rate</a:t>
            </a:r>
            <a:endParaRPr dirty="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Anaheim" panose="020B0604020202020204" charset="0"/>
              </a:rPr>
              <a:t>18.6%</a:t>
            </a:r>
            <a:endParaRPr sz="1800" b="1" dirty="0">
              <a:latin typeface="Anaheim" panose="020B0604020202020204" charset="0"/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4532494" y="3155754"/>
            <a:ext cx="2345606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Revenue</a:t>
            </a:r>
            <a:endParaRPr dirty="0"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naheim" panose="020B0604020202020204" charset="0"/>
              </a:rPr>
              <a:t>14.5 Bn</a:t>
            </a:r>
            <a:endParaRPr sz="1800" b="1" dirty="0">
              <a:latin typeface="Anaheim" panose="020B0604020202020204" charset="0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3" name="Google Shape;403;p34"/>
          <p:cNvSpPr/>
          <p:nvPr/>
        </p:nvSpPr>
        <p:spPr>
          <a:xfrm>
            <a:off x="7935174" y="3200675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8250834" y="3498349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949925" y="3796075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728536" y="3201525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514308" y="3498350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877356" y="3796075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8071052" y="2126750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79306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6000" y="2205600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Anaheim" panose="020B0604020202020204" charset="0"/>
              </a:rPr>
              <a:t>65.1 Bn</a:t>
            </a:r>
            <a:endParaRPr sz="1800" b="1" dirty="0">
              <a:latin typeface="Anaheim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209C5-2027-4FCD-9531-C08FB9B598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0387" y="1758857"/>
            <a:ext cx="958503" cy="915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D8B31-28B9-4BA8-9EC6-9D2DAD4DA1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8609" y="1818025"/>
            <a:ext cx="736723" cy="7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C1E823-8FE7-4C00-80CE-3FDD6901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350" y="3186676"/>
            <a:ext cx="773401" cy="81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D5C022-3DA6-40C9-A619-869CC20D446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1931" y="3237293"/>
            <a:ext cx="773401" cy="711114"/>
          </a:xfrm>
          <a:prstGeom prst="rect">
            <a:avLst/>
          </a:prstGeom>
        </p:spPr>
      </p:pic>
      <p:sp>
        <p:nvSpPr>
          <p:cNvPr id="52" name="Google Shape;335;p27">
            <a:extLst>
              <a:ext uri="{FF2B5EF4-FFF2-40B4-BE49-F238E27FC236}">
                <a16:creationId xmlns:a16="http://schemas.microsoft.com/office/drawing/2014/main" id="{A0E7ED89-2646-4431-A5A2-11D8A1A57407}"/>
              </a:ext>
            </a:extLst>
          </p:cNvPr>
          <p:cNvSpPr txBox="1">
            <a:spLocks/>
          </p:cNvSpPr>
          <p:nvPr/>
        </p:nvSpPr>
        <p:spPr>
          <a:xfrm>
            <a:off x="6770270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295895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E41C93"/>
                </a:solidFill>
              </a:rPr>
              <a:t>Craigslist – Sporting Goods</a:t>
            </a:r>
            <a:r>
              <a:rPr lang="en-IN" sz="1600" dirty="0">
                <a:solidFill>
                  <a:srgbClr val="E41C93"/>
                </a:solidFill>
              </a:rPr>
              <a:t> </a:t>
            </a:r>
            <a:br>
              <a:rPr lang="en-IN" dirty="0">
                <a:solidFill>
                  <a:srgbClr val="E41C93"/>
                </a:solidFill>
              </a:rPr>
            </a:br>
            <a:r>
              <a:rPr lang="en-IN" sz="1600" dirty="0">
                <a:solidFill>
                  <a:srgbClr val="E41C93"/>
                </a:solidFill>
              </a:rPr>
              <a:t>craigslist.org/d/sporting-goods/search/sga</a:t>
            </a:r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filters to search for a product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#Listings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Number of ads active right now</a:t>
            </a:r>
            <a:endParaRPr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Football, Hockey, Tennis, Gym Equipment etc.</a:t>
            </a:r>
            <a:endParaRPr dirty="0"/>
          </a:p>
        </p:txBody>
      </p:sp>
      <p:grpSp>
        <p:nvGrpSpPr>
          <p:cNvPr id="467" name="Google Shape;467;p37"/>
          <p:cNvGrpSpPr/>
          <p:nvPr/>
        </p:nvGrpSpPr>
        <p:grpSpPr>
          <a:xfrm>
            <a:off x="3851848" y="2570562"/>
            <a:ext cx="1440305" cy="2572929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349436" y="2570562"/>
            <a:ext cx="1798893" cy="2572929"/>
            <a:chOff x="1349436" y="2570562"/>
            <a:chExt cx="1798893" cy="2572929"/>
          </a:xfrm>
          <a:solidFill>
            <a:schemeClr val="accent1"/>
          </a:solidFill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5995705" y="2570562"/>
            <a:ext cx="1798893" cy="257292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#Sports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#Filters</a:t>
            </a:r>
            <a:endParaRPr dirty="0"/>
          </a:p>
        </p:txBody>
      </p:sp>
      <p:sp>
        <p:nvSpPr>
          <p:cNvPr id="501" name="Google Shape;501;p37"/>
          <p:cNvSpPr/>
          <p:nvPr/>
        </p:nvSpPr>
        <p:spPr>
          <a:xfrm>
            <a:off x="6765341" y="2719886"/>
            <a:ext cx="647704" cy="472640"/>
          </a:xfrm>
          <a:custGeom>
            <a:avLst/>
            <a:gdLst/>
            <a:ahLst/>
            <a:cxnLst/>
            <a:rect l="l" t="t" r="r" b="b"/>
            <a:pathLst>
              <a:path w="24041" h="18411" extrusionOk="0">
                <a:moveTo>
                  <a:pt x="23265" y="7972"/>
                </a:moveTo>
                <a:lnTo>
                  <a:pt x="23265" y="10454"/>
                </a:lnTo>
                <a:lnTo>
                  <a:pt x="16379" y="10454"/>
                </a:lnTo>
                <a:lnTo>
                  <a:pt x="16379" y="7972"/>
                </a:lnTo>
                <a:close/>
                <a:moveTo>
                  <a:pt x="19326" y="3288"/>
                </a:moveTo>
                <a:lnTo>
                  <a:pt x="19326" y="7197"/>
                </a:lnTo>
                <a:lnTo>
                  <a:pt x="15976" y="7197"/>
                </a:lnTo>
                <a:cubicBezTo>
                  <a:pt x="15774" y="7197"/>
                  <a:pt x="15603" y="7352"/>
                  <a:pt x="15603" y="7553"/>
                </a:cubicBezTo>
                <a:lnTo>
                  <a:pt x="15603" y="10857"/>
                </a:lnTo>
                <a:cubicBezTo>
                  <a:pt x="15603" y="11059"/>
                  <a:pt x="15774" y="11229"/>
                  <a:pt x="15976" y="11229"/>
                </a:cubicBezTo>
                <a:lnTo>
                  <a:pt x="19326" y="11229"/>
                </a:lnTo>
                <a:lnTo>
                  <a:pt x="19326" y="16208"/>
                </a:lnTo>
                <a:lnTo>
                  <a:pt x="10532" y="16208"/>
                </a:lnTo>
                <a:lnTo>
                  <a:pt x="10532" y="14750"/>
                </a:lnTo>
                <a:cubicBezTo>
                  <a:pt x="10532" y="14548"/>
                  <a:pt x="10361" y="14378"/>
                  <a:pt x="10160" y="14378"/>
                </a:cubicBezTo>
                <a:lnTo>
                  <a:pt x="5755" y="14378"/>
                </a:lnTo>
                <a:lnTo>
                  <a:pt x="5755" y="11229"/>
                </a:lnTo>
                <a:lnTo>
                  <a:pt x="10160" y="11229"/>
                </a:lnTo>
                <a:cubicBezTo>
                  <a:pt x="10361" y="11229"/>
                  <a:pt x="10532" y="11059"/>
                  <a:pt x="10532" y="10857"/>
                </a:cubicBezTo>
                <a:lnTo>
                  <a:pt x="10532" y="7553"/>
                </a:lnTo>
                <a:cubicBezTo>
                  <a:pt x="10532" y="7352"/>
                  <a:pt x="10361" y="7197"/>
                  <a:pt x="10160" y="7197"/>
                </a:cubicBezTo>
                <a:lnTo>
                  <a:pt x="5755" y="7197"/>
                </a:lnTo>
                <a:lnTo>
                  <a:pt x="5755" y="4033"/>
                </a:lnTo>
                <a:lnTo>
                  <a:pt x="10160" y="4033"/>
                </a:lnTo>
                <a:cubicBezTo>
                  <a:pt x="10361" y="4033"/>
                  <a:pt x="10532" y="3878"/>
                  <a:pt x="10532" y="3661"/>
                </a:cubicBezTo>
                <a:lnTo>
                  <a:pt x="10532" y="3288"/>
                </a:lnTo>
                <a:close/>
                <a:moveTo>
                  <a:pt x="373" y="0"/>
                </a:moveTo>
                <a:cubicBezTo>
                  <a:pt x="171" y="0"/>
                  <a:pt x="1" y="171"/>
                  <a:pt x="1" y="372"/>
                </a:cubicBezTo>
                <a:lnTo>
                  <a:pt x="1" y="3661"/>
                </a:lnTo>
                <a:cubicBezTo>
                  <a:pt x="1" y="3878"/>
                  <a:pt x="171" y="4033"/>
                  <a:pt x="373" y="4033"/>
                </a:cubicBezTo>
                <a:lnTo>
                  <a:pt x="4778" y="4033"/>
                </a:lnTo>
                <a:lnTo>
                  <a:pt x="4778" y="7197"/>
                </a:lnTo>
                <a:lnTo>
                  <a:pt x="373" y="7197"/>
                </a:lnTo>
                <a:cubicBezTo>
                  <a:pt x="171" y="7197"/>
                  <a:pt x="1" y="7352"/>
                  <a:pt x="1" y="7553"/>
                </a:cubicBezTo>
                <a:lnTo>
                  <a:pt x="1" y="10857"/>
                </a:lnTo>
                <a:cubicBezTo>
                  <a:pt x="1" y="11059"/>
                  <a:pt x="171" y="11229"/>
                  <a:pt x="373" y="11229"/>
                </a:cubicBezTo>
                <a:lnTo>
                  <a:pt x="4778" y="11229"/>
                </a:lnTo>
                <a:lnTo>
                  <a:pt x="4778" y="14378"/>
                </a:lnTo>
                <a:lnTo>
                  <a:pt x="373" y="14378"/>
                </a:lnTo>
                <a:cubicBezTo>
                  <a:pt x="171" y="14378"/>
                  <a:pt x="1" y="14548"/>
                  <a:pt x="1" y="14750"/>
                </a:cubicBezTo>
                <a:lnTo>
                  <a:pt x="1" y="18053"/>
                </a:lnTo>
                <a:cubicBezTo>
                  <a:pt x="1" y="18255"/>
                  <a:pt x="171" y="18410"/>
                  <a:pt x="373" y="18410"/>
                </a:cubicBezTo>
                <a:lnTo>
                  <a:pt x="10160" y="18410"/>
                </a:lnTo>
                <a:cubicBezTo>
                  <a:pt x="10361" y="18410"/>
                  <a:pt x="10532" y="18255"/>
                  <a:pt x="10532" y="18053"/>
                </a:cubicBezTo>
                <a:lnTo>
                  <a:pt x="10532" y="17185"/>
                </a:lnTo>
                <a:lnTo>
                  <a:pt x="19822" y="17185"/>
                </a:lnTo>
                <a:cubicBezTo>
                  <a:pt x="20101" y="17185"/>
                  <a:pt x="20318" y="16968"/>
                  <a:pt x="20318" y="16704"/>
                </a:cubicBezTo>
                <a:lnTo>
                  <a:pt x="20318" y="11229"/>
                </a:lnTo>
                <a:lnTo>
                  <a:pt x="23668" y="11229"/>
                </a:lnTo>
                <a:cubicBezTo>
                  <a:pt x="23870" y="11229"/>
                  <a:pt x="24041" y="11059"/>
                  <a:pt x="24041" y="10857"/>
                </a:cubicBezTo>
                <a:lnTo>
                  <a:pt x="24041" y="7553"/>
                </a:lnTo>
                <a:cubicBezTo>
                  <a:pt x="24041" y="7352"/>
                  <a:pt x="23870" y="7197"/>
                  <a:pt x="23668" y="7197"/>
                </a:cubicBezTo>
                <a:lnTo>
                  <a:pt x="20318" y="7197"/>
                </a:lnTo>
                <a:lnTo>
                  <a:pt x="20318" y="2792"/>
                </a:lnTo>
                <a:cubicBezTo>
                  <a:pt x="20318" y="2513"/>
                  <a:pt x="20101" y="2296"/>
                  <a:pt x="19822" y="2296"/>
                </a:cubicBezTo>
                <a:lnTo>
                  <a:pt x="10532" y="2296"/>
                </a:lnTo>
                <a:lnTo>
                  <a:pt x="10532" y="372"/>
                </a:lnTo>
                <a:cubicBezTo>
                  <a:pt x="10532" y="171"/>
                  <a:pt x="10361" y="0"/>
                  <a:pt x="101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A3506-D8B4-4489-9C58-79A44B6294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6815" y="2578449"/>
            <a:ext cx="990369" cy="813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851092-9460-4B4E-B5CB-D09DAFA3FC4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9082" y="2527132"/>
            <a:ext cx="835458" cy="802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A46573-4BF5-4A90-8529-F93A518D7274}"/>
              </a:ext>
            </a:extLst>
          </p:cNvPr>
          <p:cNvSpPr txBox="1"/>
          <p:nvPr/>
        </p:nvSpPr>
        <p:spPr>
          <a:xfrm>
            <a:off x="1418819" y="3290522"/>
            <a:ext cx="145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naheim" panose="020B0604020202020204" charset="0"/>
              </a:rPr>
              <a:t>&lt;5000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143551-9425-4CC2-A9E0-FC2479060A6D}"/>
              </a:ext>
            </a:extLst>
          </p:cNvPr>
          <p:cNvSpPr txBox="1"/>
          <p:nvPr/>
        </p:nvSpPr>
        <p:spPr>
          <a:xfrm>
            <a:off x="4113685" y="3281462"/>
            <a:ext cx="1267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naheim" panose="020B0604020202020204" charset="0"/>
              </a:rPr>
              <a:t>&gt;25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E1CC8B-7069-4B61-B96A-97294D130D05}"/>
              </a:ext>
            </a:extLst>
          </p:cNvPr>
          <p:cNvSpPr txBox="1"/>
          <p:nvPr/>
        </p:nvSpPr>
        <p:spPr>
          <a:xfrm>
            <a:off x="6720403" y="3296700"/>
            <a:ext cx="1267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naheim" panose="020B0604020202020204" charset="0"/>
              </a:rPr>
              <a:t>01</a:t>
            </a:r>
          </a:p>
        </p:txBody>
      </p:sp>
      <p:sp>
        <p:nvSpPr>
          <p:cNvPr id="50" name="Google Shape;335;p27">
            <a:extLst>
              <a:ext uri="{FF2B5EF4-FFF2-40B4-BE49-F238E27FC236}">
                <a16:creationId xmlns:a16="http://schemas.microsoft.com/office/drawing/2014/main" id="{E9FD204E-0AE6-4F00-BBD7-CF1C6491D0BD}"/>
              </a:ext>
            </a:extLst>
          </p:cNvPr>
          <p:cNvSpPr txBox="1">
            <a:spLocks/>
          </p:cNvSpPr>
          <p:nvPr/>
        </p:nvSpPr>
        <p:spPr>
          <a:xfrm>
            <a:off x="6770270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  <p:extLst>
      <p:ext uri="{BB962C8B-B14F-4D97-AF65-F5344CB8AC3E}">
        <p14:creationId xmlns:p14="http://schemas.microsoft.com/office/powerpoint/2010/main" val="2940674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4949534" y="1973025"/>
            <a:ext cx="3613366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Optimizing the user experience on the sports goods section of Craigslist </a:t>
            </a:r>
            <a:r>
              <a:rPr lang="en-IN" sz="1800" dirty="0">
                <a:solidFill>
                  <a:srgbClr val="E41C93"/>
                </a:solidFill>
              </a:rPr>
              <a:t>craigslist.org/d/sporting-goods/search/</a:t>
            </a:r>
            <a:r>
              <a:rPr lang="en-IN" sz="1800" dirty="0" err="1">
                <a:solidFill>
                  <a:srgbClr val="E41C93"/>
                </a:solidFill>
              </a:rPr>
              <a:t>sga</a:t>
            </a:r>
            <a:r>
              <a:rPr lang="en-IN" sz="1800" dirty="0">
                <a:solidFill>
                  <a:srgbClr val="E41C93"/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by bucketing the listings into categories in order to better serve the end user. </a:t>
            </a:r>
            <a:endParaRPr sz="1800"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4012580" y="899385"/>
            <a:ext cx="455807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1C93"/>
                </a:solidFill>
              </a:rPr>
              <a:t>Problem Statement</a:t>
            </a:r>
            <a:endParaRPr dirty="0">
              <a:solidFill>
                <a:srgbClr val="E41C9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164C2A-9DEA-4DAC-AF33-CC18A69AB921}"/>
              </a:ext>
            </a:extLst>
          </p:cNvPr>
          <p:cNvGrpSpPr/>
          <p:nvPr/>
        </p:nvGrpSpPr>
        <p:grpSpPr>
          <a:xfrm>
            <a:off x="226711" y="1042790"/>
            <a:ext cx="4558079" cy="2906803"/>
            <a:chOff x="680069" y="1158050"/>
            <a:chExt cx="4462907" cy="2690075"/>
          </a:xfrm>
        </p:grpSpPr>
        <p:sp>
          <p:nvSpPr>
            <p:cNvPr id="776" name="Google Shape;776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697464" y="3748968"/>
              <a:ext cx="4428441" cy="99157"/>
            </a:xfrm>
            <a:custGeom>
              <a:avLst/>
              <a:gdLst/>
              <a:ahLst/>
              <a:cxnLst/>
              <a:rect l="l" t="t" r="r" b="b"/>
              <a:pathLst>
                <a:path w="245411" h="5495" extrusionOk="0">
                  <a:moveTo>
                    <a:pt x="0" y="1"/>
                  </a:moveTo>
                  <a:lnTo>
                    <a:pt x="0" y="169"/>
                  </a:lnTo>
                  <a:cubicBezTo>
                    <a:pt x="0" y="3013"/>
                    <a:pt x="2314" y="5326"/>
                    <a:pt x="5157" y="5326"/>
                  </a:cubicBezTo>
                  <a:lnTo>
                    <a:pt x="240278" y="5495"/>
                  </a:lnTo>
                  <a:cubicBezTo>
                    <a:pt x="240293" y="5495"/>
                    <a:pt x="240307" y="5495"/>
                    <a:pt x="240322" y="5495"/>
                  </a:cubicBezTo>
                  <a:cubicBezTo>
                    <a:pt x="243121" y="5495"/>
                    <a:pt x="245411" y="3191"/>
                    <a:pt x="245411" y="362"/>
                  </a:cubicBezTo>
                  <a:lnTo>
                    <a:pt x="245411" y="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680069" y="3179323"/>
              <a:ext cx="4462907" cy="597506"/>
            </a:xfrm>
            <a:custGeom>
              <a:avLst/>
              <a:gdLst/>
              <a:ahLst/>
              <a:cxnLst/>
              <a:rect l="l" t="t" r="r" b="b"/>
              <a:pathLst>
                <a:path w="247321" h="33112" extrusionOk="0">
                  <a:moveTo>
                    <a:pt x="46147" y="1"/>
                  </a:moveTo>
                  <a:cubicBezTo>
                    <a:pt x="43328" y="1"/>
                    <a:pt x="39930" y="844"/>
                    <a:pt x="38605" y="1904"/>
                  </a:cubicBezTo>
                  <a:lnTo>
                    <a:pt x="1350" y="31038"/>
                  </a:lnTo>
                  <a:cubicBezTo>
                    <a:pt x="0" y="32075"/>
                    <a:pt x="2362" y="32942"/>
                    <a:pt x="6627" y="32942"/>
                  </a:cubicBezTo>
                  <a:lnTo>
                    <a:pt x="240712" y="33111"/>
                  </a:lnTo>
                  <a:cubicBezTo>
                    <a:pt x="240770" y="33111"/>
                    <a:pt x="240827" y="33111"/>
                    <a:pt x="240884" y="33111"/>
                  </a:cubicBezTo>
                  <a:cubicBezTo>
                    <a:pt x="245017" y="33111"/>
                    <a:pt x="247321" y="32253"/>
                    <a:pt x="246013" y="31231"/>
                  </a:cubicBezTo>
                  <a:lnTo>
                    <a:pt x="209337" y="2025"/>
                  </a:lnTo>
                  <a:cubicBezTo>
                    <a:pt x="208011" y="989"/>
                    <a:pt x="204662" y="121"/>
                    <a:pt x="201818" y="121"/>
                  </a:cubicBezTo>
                  <a:lnTo>
                    <a:pt x="46147" y="1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2098522" y="3520989"/>
              <a:ext cx="1622841" cy="211776"/>
            </a:xfrm>
            <a:custGeom>
              <a:avLst/>
              <a:gdLst/>
              <a:ahLst/>
              <a:cxnLst/>
              <a:rect l="l" t="t" r="r" b="b"/>
              <a:pathLst>
                <a:path w="89933" h="11736" extrusionOk="0">
                  <a:moveTo>
                    <a:pt x="6073" y="0"/>
                  </a:moveTo>
                  <a:lnTo>
                    <a:pt x="0" y="11664"/>
                  </a:lnTo>
                  <a:lnTo>
                    <a:pt x="89933" y="11736"/>
                  </a:lnTo>
                  <a:lnTo>
                    <a:pt x="84101" y="73"/>
                  </a:lnTo>
                  <a:lnTo>
                    <a:pt x="607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1552364" y="3201501"/>
              <a:ext cx="206128" cy="54803"/>
            </a:xfrm>
            <a:custGeom>
              <a:avLst/>
              <a:gdLst/>
              <a:ahLst/>
              <a:cxnLst/>
              <a:rect l="l" t="t" r="r" b="b"/>
              <a:pathLst>
                <a:path w="11423" h="3037" extrusionOk="0">
                  <a:moveTo>
                    <a:pt x="3928" y="1"/>
                  </a:moveTo>
                  <a:cubicBezTo>
                    <a:pt x="3519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6"/>
                    <a:pt x="217" y="3013"/>
                    <a:pt x="627" y="3013"/>
                  </a:cubicBezTo>
                  <a:lnTo>
                    <a:pt x="7808" y="3037"/>
                  </a:lnTo>
                  <a:cubicBezTo>
                    <a:pt x="8242" y="3037"/>
                    <a:pt x="8700" y="2916"/>
                    <a:pt x="8844" y="2772"/>
                  </a:cubicBezTo>
                  <a:lnTo>
                    <a:pt x="11278" y="266"/>
                  </a:lnTo>
                  <a:cubicBezTo>
                    <a:pt x="11423" y="121"/>
                    <a:pt x="11206" y="1"/>
                    <a:pt x="1079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1735863" y="3201501"/>
              <a:ext cx="198315" cy="54803"/>
            </a:xfrm>
            <a:custGeom>
              <a:avLst/>
              <a:gdLst/>
              <a:ahLst/>
              <a:cxnLst/>
              <a:rect l="l" t="t" r="r" b="b"/>
              <a:pathLst>
                <a:path w="10990" h="3037" extrusionOk="0">
                  <a:moveTo>
                    <a:pt x="3495" y="1"/>
                  </a:moveTo>
                  <a:cubicBezTo>
                    <a:pt x="3085" y="1"/>
                    <a:pt x="2651" y="121"/>
                    <a:pt x="2507" y="266"/>
                  </a:cubicBezTo>
                  <a:lnTo>
                    <a:pt x="121" y="2772"/>
                  </a:lnTo>
                  <a:cubicBezTo>
                    <a:pt x="1" y="2916"/>
                    <a:pt x="217" y="3037"/>
                    <a:pt x="651" y="3037"/>
                  </a:cubicBezTo>
                  <a:lnTo>
                    <a:pt x="7832" y="3037"/>
                  </a:lnTo>
                  <a:cubicBezTo>
                    <a:pt x="8242" y="3037"/>
                    <a:pt x="8676" y="2916"/>
                    <a:pt x="8796" y="2772"/>
                  </a:cubicBezTo>
                  <a:lnTo>
                    <a:pt x="10869" y="266"/>
                  </a:lnTo>
                  <a:cubicBezTo>
                    <a:pt x="10989" y="121"/>
                    <a:pt x="10772" y="1"/>
                    <a:pt x="1036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1918930" y="3201501"/>
              <a:ext cx="191349" cy="54803"/>
            </a:xfrm>
            <a:custGeom>
              <a:avLst/>
              <a:gdLst/>
              <a:ahLst/>
              <a:cxnLst/>
              <a:rect l="l" t="t" r="r" b="b"/>
              <a:pathLst>
                <a:path w="10604" h="3037" extrusionOk="0">
                  <a:moveTo>
                    <a:pt x="3085" y="1"/>
                  </a:moveTo>
                  <a:cubicBezTo>
                    <a:pt x="2675" y="1"/>
                    <a:pt x="2242" y="121"/>
                    <a:pt x="2121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675" y="3037"/>
                  </a:cubicBezTo>
                  <a:lnTo>
                    <a:pt x="7856" y="3037"/>
                  </a:lnTo>
                  <a:cubicBezTo>
                    <a:pt x="8266" y="3037"/>
                    <a:pt x="8700" y="2916"/>
                    <a:pt x="8796" y="2772"/>
                  </a:cubicBezTo>
                  <a:lnTo>
                    <a:pt x="10507" y="290"/>
                  </a:lnTo>
                  <a:cubicBezTo>
                    <a:pt x="10604" y="121"/>
                    <a:pt x="10339" y="1"/>
                    <a:pt x="9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2102430" y="3201934"/>
              <a:ext cx="183536" cy="54803"/>
            </a:xfrm>
            <a:custGeom>
              <a:avLst/>
              <a:gdLst/>
              <a:ahLst/>
              <a:cxnLst/>
              <a:rect l="l" t="t" r="r" b="b"/>
              <a:pathLst>
                <a:path w="10171" h="3037" extrusionOk="0">
                  <a:moveTo>
                    <a:pt x="2627" y="1"/>
                  </a:moveTo>
                  <a:cubicBezTo>
                    <a:pt x="2242" y="1"/>
                    <a:pt x="1832" y="97"/>
                    <a:pt x="1736" y="266"/>
                  </a:cubicBezTo>
                  <a:lnTo>
                    <a:pt x="97" y="2748"/>
                  </a:lnTo>
                  <a:cubicBezTo>
                    <a:pt x="1" y="2917"/>
                    <a:pt x="242" y="3013"/>
                    <a:pt x="676" y="3013"/>
                  </a:cubicBezTo>
                  <a:lnTo>
                    <a:pt x="7857" y="3037"/>
                  </a:lnTo>
                  <a:cubicBezTo>
                    <a:pt x="8266" y="3037"/>
                    <a:pt x="8676" y="2917"/>
                    <a:pt x="8772" y="2772"/>
                  </a:cubicBezTo>
                  <a:lnTo>
                    <a:pt x="10098" y="266"/>
                  </a:lnTo>
                  <a:cubicBezTo>
                    <a:pt x="10170" y="121"/>
                    <a:pt x="9905" y="1"/>
                    <a:pt x="9519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2285496" y="3201934"/>
              <a:ext cx="176570" cy="54803"/>
            </a:xfrm>
            <a:custGeom>
              <a:avLst/>
              <a:gdLst/>
              <a:ahLst/>
              <a:cxnLst/>
              <a:rect l="l" t="t" r="r" b="b"/>
              <a:pathLst>
                <a:path w="9785" h="3037" extrusionOk="0">
                  <a:moveTo>
                    <a:pt x="2218" y="1"/>
                  </a:moveTo>
                  <a:cubicBezTo>
                    <a:pt x="1832" y="1"/>
                    <a:pt x="1423" y="121"/>
                    <a:pt x="1350" y="266"/>
                  </a:cubicBezTo>
                  <a:lnTo>
                    <a:pt x="73" y="2772"/>
                  </a:lnTo>
                  <a:cubicBezTo>
                    <a:pt x="1" y="2917"/>
                    <a:pt x="290" y="3037"/>
                    <a:pt x="700" y="3037"/>
                  </a:cubicBezTo>
                  <a:lnTo>
                    <a:pt x="7881" y="3037"/>
                  </a:lnTo>
                  <a:cubicBezTo>
                    <a:pt x="8315" y="3037"/>
                    <a:pt x="8700" y="2917"/>
                    <a:pt x="8748" y="2772"/>
                  </a:cubicBezTo>
                  <a:lnTo>
                    <a:pt x="9712" y="266"/>
                  </a:lnTo>
                  <a:cubicBezTo>
                    <a:pt x="9785" y="121"/>
                    <a:pt x="9495" y="1"/>
                    <a:pt x="908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2469447" y="3201934"/>
              <a:ext cx="169172" cy="54803"/>
            </a:xfrm>
            <a:custGeom>
              <a:avLst/>
              <a:gdLst/>
              <a:ahLst/>
              <a:cxnLst/>
              <a:rect l="l" t="t" r="r" b="b"/>
              <a:pathLst>
                <a:path w="9375" h="3037" extrusionOk="0">
                  <a:moveTo>
                    <a:pt x="1808" y="1"/>
                  </a:moveTo>
                  <a:cubicBezTo>
                    <a:pt x="1398" y="1"/>
                    <a:pt x="1036" y="121"/>
                    <a:pt x="964" y="266"/>
                  </a:cubicBezTo>
                  <a:lnTo>
                    <a:pt x="48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4" y="3037"/>
                  </a:lnTo>
                  <a:cubicBezTo>
                    <a:pt x="8338" y="3037"/>
                    <a:pt x="8700" y="2917"/>
                    <a:pt x="8724" y="2772"/>
                  </a:cubicBezTo>
                  <a:lnTo>
                    <a:pt x="9350" y="266"/>
                  </a:lnTo>
                  <a:cubicBezTo>
                    <a:pt x="9374" y="121"/>
                    <a:pt x="9085" y="1"/>
                    <a:pt x="867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2652946" y="3201934"/>
              <a:ext cx="161773" cy="55254"/>
            </a:xfrm>
            <a:custGeom>
              <a:avLst/>
              <a:gdLst/>
              <a:ahLst/>
              <a:cxnLst/>
              <a:rect l="l" t="t" r="r" b="b"/>
              <a:pathLst>
                <a:path w="8965" h="3062" extrusionOk="0">
                  <a:moveTo>
                    <a:pt x="1374" y="1"/>
                  </a:moveTo>
                  <a:cubicBezTo>
                    <a:pt x="964" y="1"/>
                    <a:pt x="603" y="121"/>
                    <a:pt x="579" y="290"/>
                  </a:cubicBezTo>
                  <a:lnTo>
                    <a:pt x="25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5" y="3061"/>
                  </a:lnTo>
                  <a:cubicBezTo>
                    <a:pt x="8338" y="3061"/>
                    <a:pt x="8676" y="2941"/>
                    <a:pt x="8700" y="2796"/>
                  </a:cubicBezTo>
                  <a:lnTo>
                    <a:pt x="8941" y="290"/>
                  </a:lnTo>
                  <a:cubicBezTo>
                    <a:pt x="8965" y="145"/>
                    <a:pt x="8627" y="25"/>
                    <a:pt x="8242" y="25"/>
                  </a:cubicBezTo>
                  <a:lnTo>
                    <a:pt x="137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9"/>
            <p:cNvSpPr/>
            <p:nvPr/>
          </p:nvSpPr>
          <p:spPr>
            <a:xfrm>
              <a:off x="2836013" y="3202367"/>
              <a:ext cx="156992" cy="54821"/>
            </a:xfrm>
            <a:custGeom>
              <a:avLst/>
              <a:gdLst/>
              <a:ahLst/>
              <a:cxnLst/>
              <a:rect l="l" t="t" r="r" b="b"/>
              <a:pathLst>
                <a:path w="8700" h="3038" extrusionOk="0">
                  <a:moveTo>
                    <a:pt x="940" y="1"/>
                  </a:moveTo>
                  <a:cubicBezTo>
                    <a:pt x="555" y="1"/>
                    <a:pt x="217" y="121"/>
                    <a:pt x="193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72" y="3037"/>
                  </a:cubicBezTo>
                  <a:lnTo>
                    <a:pt x="7953" y="3037"/>
                  </a:lnTo>
                  <a:cubicBezTo>
                    <a:pt x="8362" y="3037"/>
                    <a:pt x="8700" y="2917"/>
                    <a:pt x="8700" y="2772"/>
                  </a:cubicBezTo>
                  <a:lnTo>
                    <a:pt x="8555" y="266"/>
                  </a:lnTo>
                  <a:cubicBezTo>
                    <a:pt x="8555" y="121"/>
                    <a:pt x="8218" y="1"/>
                    <a:pt x="780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3015597" y="3202367"/>
              <a:ext cx="160474" cy="54821"/>
            </a:xfrm>
            <a:custGeom>
              <a:avLst/>
              <a:gdLst/>
              <a:ahLst/>
              <a:cxnLst/>
              <a:rect l="l" t="t" r="r" b="b"/>
              <a:pathLst>
                <a:path w="8893" h="3038" extrusionOk="0">
                  <a:moveTo>
                    <a:pt x="724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194" y="2772"/>
                  </a:lnTo>
                  <a:cubicBezTo>
                    <a:pt x="218" y="2917"/>
                    <a:pt x="555" y="3037"/>
                    <a:pt x="989" y="3037"/>
                  </a:cubicBezTo>
                  <a:lnTo>
                    <a:pt x="8170" y="3037"/>
                  </a:lnTo>
                  <a:cubicBezTo>
                    <a:pt x="8580" y="3037"/>
                    <a:pt x="8893" y="2917"/>
                    <a:pt x="8869" y="2772"/>
                  </a:cubicBezTo>
                  <a:lnTo>
                    <a:pt x="8387" y="266"/>
                  </a:lnTo>
                  <a:cubicBezTo>
                    <a:pt x="8363" y="121"/>
                    <a:pt x="8001" y="1"/>
                    <a:pt x="759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3191716" y="3202367"/>
              <a:ext cx="167873" cy="55254"/>
            </a:xfrm>
            <a:custGeom>
              <a:avLst/>
              <a:gdLst/>
              <a:ahLst/>
              <a:cxnLst/>
              <a:rect l="l" t="t" r="r" b="b"/>
              <a:pathLst>
                <a:path w="9303" h="3062" extrusionOk="0">
                  <a:moveTo>
                    <a:pt x="699" y="1"/>
                  </a:moveTo>
                  <a:cubicBezTo>
                    <a:pt x="290" y="1"/>
                    <a:pt x="0" y="121"/>
                    <a:pt x="25" y="266"/>
                  </a:cubicBezTo>
                  <a:lnTo>
                    <a:pt x="579" y="2772"/>
                  </a:lnTo>
                  <a:cubicBezTo>
                    <a:pt x="603" y="2917"/>
                    <a:pt x="964" y="3037"/>
                    <a:pt x="1398" y="3037"/>
                  </a:cubicBezTo>
                  <a:lnTo>
                    <a:pt x="8579" y="3061"/>
                  </a:lnTo>
                  <a:cubicBezTo>
                    <a:pt x="8989" y="3061"/>
                    <a:pt x="9302" y="2941"/>
                    <a:pt x="9254" y="2796"/>
                  </a:cubicBezTo>
                  <a:lnTo>
                    <a:pt x="8386" y="290"/>
                  </a:lnTo>
                  <a:cubicBezTo>
                    <a:pt x="8338" y="145"/>
                    <a:pt x="7977" y="25"/>
                    <a:pt x="7567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3376082" y="3202800"/>
              <a:ext cx="175704" cy="54821"/>
            </a:xfrm>
            <a:custGeom>
              <a:avLst/>
              <a:gdLst/>
              <a:ahLst/>
              <a:cxnLst/>
              <a:rect l="l" t="t" r="r" b="b"/>
              <a:pathLst>
                <a:path w="9737" h="3038" extrusionOk="0">
                  <a:moveTo>
                    <a:pt x="676" y="1"/>
                  </a:moveTo>
                  <a:cubicBezTo>
                    <a:pt x="290" y="1"/>
                    <a:pt x="1" y="121"/>
                    <a:pt x="49" y="266"/>
                  </a:cubicBezTo>
                  <a:lnTo>
                    <a:pt x="989" y="2772"/>
                  </a:lnTo>
                  <a:cubicBezTo>
                    <a:pt x="1037" y="2917"/>
                    <a:pt x="1423" y="3037"/>
                    <a:pt x="1832" y="3037"/>
                  </a:cubicBezTo>
                  <a:lnTo>
                    <a:pt x="9013" y="3037"/>
                  </a:lnTo>
                  <a:cubicBezTo>
                    <a:pt x="9447" y="3037"/>
                    <a:pt x="9736" y="2917"/>
                    <a:pt x="9664" y="2772"/>
                  </a:cubicBezTo>
                  <a:lnTo>
                    <a:pt x="8411" y="266"/>
                  </a:lnTo>
                  <a:cubicBezTo>
                    <a:pt x="8339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3551768" y="3202800"/>
              <a:ext cx="183085" cy="54821"/>
            </a:xfrm>
            <a:custGeom>
              <a:avLst/>
              <a:gdLst/>
              <a:ahLst/>
              <a:cxnLst/>
              <a:rect l="l" t="t" r="r" b="b"/>
              <a:pathLst>
                <a:path w="10146" h="3038" extrusionOk="0">
                  <a:moveTo>
                    <a:pt x="675" y="1"/>
                  </a:moveTo>
                  <a:cubicBezTo>
                    <a:pt x="265" y="1"/>
                    <a:pt x="0" y="121"/>
                    <a:pt x="97" y="266"/>
                  </a:cubicBezTo>
                  <a:lnTo>
                    <a:pt x="1374" y="2772"/>
                  </a:lnTo>
                  <a:cubicBezTo>
                    <a:pt x="1446" y="2917"/>
                    <a:pt x="1856" y="3037"/>
                    <a:pt x="2290" y="3037"/>
                  </a:cubicBezTo>
                  <a:lnTo>
                    <a:pt x="9471" y="3037"/>
                  </a:lnTo>
                  <a:cubicBezTo>
                    <a:pt x="9880" y="3037"/>
                    <a:pt x="10145" y="2917"/>
                    <a:pt x="10049" y="2772"/>
                  </a:cubicBezTo>
                  <a:lnTo>
                    <a:pt x="8459" y="266"/>
                  </a:lnTo>
                  <a:cubicBezTo>
                    <a:pt x="8362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3727869" y="3202800"/>
              <a:ext cx="190483" cy="55254"/>
            </a:xfrm>
            <a:custGeom>
              <a:avLst/>
              <a:gdLst/>
              <a:ahLst/>
              <a:cxnLst/>
              <a:rect l="l" t="t" r="r" b="b"/>
              <a:pathLst>
                <a:path w="10556" h="3062" extrusionOk="0">
                  <a:moveTo>
                    <a:pt x="652" y="1"/>
                  </a:moveTo>
                  <a:cubicBezTo>
                    <a:pt x="242" y="1"/>
                    <a:pt x="1" y="121"/>
                    <a:pt x="97" y="266"/>
                  </a:cubicBezTo>
                  <a:lnTo>
                    <a:pt x="1760" y="2772"/>
                  </a:lnTo>
                  <a:cubicBezTo>
                    <a:pt x="1856" y="2917"/>
                    <a:pt x="2266" y="3037"/>
                    <a:pt x="2700" y="3037"/>
                  </a:cubicBezTo>
                  <a:lnTo>
                    <a:pt x="9881" y="3061"/>
                  </a:lnTo>
                  <a:cubicBezTo>
                    <a:pt x="10291" y="3061"/>
                    <a:pt x="10556" y="2941"/>
                    <a:pt x="10435" y="2796"/>
                  </a:cubicBezTo>
                  <a:lnTo>
                    <a:pt x="8459" y="290"/>
                  </a:lnTo>
                  <a:cubicBezTo>
                    <a:pt x="8339" y="145"/>
                    <a:pt x="7929" y="25"/>
                    <a:pt x="7519" y="25"/>
                  </a:cubicBezTo>
                  <a:lnTo>
                    <a:pt x="652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3903555" y="3203251"/>
              <a:ext cx="197863" cy="54803"/>
            </a:xfrm>
            <a:custGeom>
              <a:avLst/>
              <a:gdLst/>
              <a:ahLst/>
              <a:cxnLst/>
              <a:rect l="l" t="t" r="r" b="b"/>
              <a:pathLst>
                <a:path w="10965" h="3037" extrusionOk="0">
                  <a:moveTo>
                    <a:pt x="651" y="0"/>
                  </a:moveTo>
                  <a:cubicBezTo>
                    <a:pt x="241" y="0"/>
                    <a:pt x="0" y="120"/>
                    <a:pt x="121" y="265"/>
                  </a:cubicBezTo>
                  <a:lnTo>
                    <a:pt x="2145" y="2771"/>
                  </a:lnTo>
                  <a:cubicBezTo>
                    <a:pt x="2266" y="2916"/>
                    <a:pt x="2723" y="3036"/>
                    <a:pt x="3133" y="3036"/>
                  </a:cubicBezTo>
                  <a:lnTo>
                    <a:pt x="10314" y="3036"/>
                  </a:lnTo>
                  <a:cubicBezTo>
                    <a:pt x="10748" y="3036"/>
                    <a:pt x="10965" y="2916"/>
                    <a:pt x="10820" y="2771"/>
                  </a:cubicBezTo>
                  <a:lnTo>
                    <a:pt x="8483" y="265"/>
                  </a:lnTo>
                  <a:cubicBezTo>
                    <a:pt x="8362" y="120"/>
                    <a:pt x="7928" y="0"/>
                    <a:pt x="751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4079656" y="3203251"/>
              <a:ext cx="205262" cy="54803"/>
            </a:xfrm>
            <a:custGeom>
              <a:avLst/>
              <a:gdLst/>
              <a:ahLst/>
              <a:cxnLst/>
              <a:rect l="l" t="t" r="r" b="b"/>
              <a:pathLst>
                <a:path w="11375" h="3037" extrusionOk="0">
                  <a:moveTo>
                    <a:pt x="627" y="0"/>
                  </a:moveTo>
                  <a:cubicBezTo>
                    <a:pt x="218" y="0"/>
                    <a:pt x="1" y="120"/>
                    <a:pt x="145" y="265"/>
                  </a:cubicBezTo>
                  <a:lnTo>
                    <a:pt x="2531" y="2771"/>
                  </a:lnTo>
                  <a:cubicBezTo>
                    <a:pt x="2676" y="2916"/>
                    <a:pt x="3134" y="3036"/>
                    <a:pt x="3543" y="3036"/>
                  </a:cubicBezTo>
                  <a:lnTo>
                    <a:pt x="10724" y="3036"/>
                  </a:lnTo>
                  <a:cubicBezTo>
                    <a:pt x="11158" y="3036"/>
                    <a:pt x="11375" y="2916"/>
                    <a:pt x="11206" y="2771"/>
                  </a:cubicBezTo>
                  <a:lnTo>
                    <a:pt x="8507" y="265"/>
                  </a:lnTo>
                  <a:cubicBezTo>
                    <a:pt x="8339" y="120"/>
                    <a:pt x="7881" y="0"/>
                    <a:pt x="749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1483648" y="3264117"/>
              <a:ext cx="290940" cy="54803"/>
            </a:xfrm>
            <a:custGeom>
              <a:avLst/>
              <a:gdLst/>
              <a:ahLst/>
              <a:cxnLst/>
              <a:rect l="l" t="t" r="r" b="b"/>
              <a:pathLst>
                <a:path w="16123" h="3037" extrusionOk="0">
                  <a:moveTo>
                    <a:pt x="3977" y="1"/>
                  </a:moveTo>
                  <a:cubicBezTo>
                    <a:pt x="3543" y="1"/>
                    <a:pt x="3061" y="121"/>
                    <a:pt x="2917" y="266"/>
                  </a:cubicBezTo>
                  <a:lnTo>
                    <a:pt x="170" y="2748"/>
                  </a:lnTo>
                  <a:cubicBezTo>
                    <a:pt x="1" y="2916"/>
                    <a:pt x="242" y="3037"/>
                    <a:pt x="676" y="3037"/>
                  </a:cubicBezTo>
                  <a:lnTo>
                    <a:pt x="12676" y="3037"/>
                  </a:lnTo>
                  <a:cubicBezTo>
                    <a:pt x="13110" y="3037"/>
                    <a:pt x="13568" y="2916"/>
                    <a:pt x="13712" y="2772"/>
                  </a:cubicBezTo>
                  <a:lnTo>
                    <a:pt x="16002" y="266"/>
                  </a:lnTo>
                  <a:cubicBezTo>
                    <a:pt x="16122" y="121"/>
                    <a:pt x="15881" y="1"/>
                    <a:pt x="1547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1754558" y="3264117"/>
              <a:ext cx="203530" cy="54803"/>
            </a:xfrm>
            <a:custGeom>
              <a:avLst/>
              <a:gdLst/>
              <a:ahLst/>
              <a:cxnLst/>
              <a:rect l="l" t="t" r="r" b="b"/>
              <a:pathLst>
                <a:path w="11279" h="3037" extrusionOk="0">
                  <a:moveTo>
                    <a:pt x="3374" y="1"/>
                  </a:moveTo>
                  <a:cubicBezTo>
                    <a:pt x="2941" y="1"/>
                    <a:pt x="2483" y="121"/>
                    <a:pt x="2362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700" y="3037"/>
                  </a:cubicBezTo>
                  <a:lnTo>
                    <a:pt x="8242" y="3037"/>
                  </a:lnTo>
                  <a:cubicBezTo>
                    <a:pt x="8676" y="3037"/>
                    <a:pt x="9134" y="2916"/>
                    <a:pt x="9230" y="2772"/>
                  </a:cubicBezTo>
                  <a:lnTo>
                    <a:pt x="11158" y="266"/>
                  </a:lnTo>
                  <a:cubicBezTo>
                    <a:pt x="11278" y="121"/>
                    <a:pt x="11013" y="1"/>
                    <a:pt x="105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946755" y="3264117"/>
              <a:ext cx="196131" cy="55254"/>
            </a:xfrm>
            <a:custGeom>
              <a:avLst/>
              <a:gdLst/>
              <a:ahLst/>
              <a:cxnLst/>
              <a:rect l="l" t="t" r="r" b="b"/>
              <a:pathLst>
                <a:path w="10869" h="3062" extrusionOk="0">
                  <a:moveTo>
                    <a:pt x="2941" y="1"/>
                  </a:moveTo>
                  <a:cubicBezTo>
                    <a:pt x="2531" y="1"/>
                    <a:pt x="2097" y="121"/>
                    <a:pt x="1977" y="266"/>
                  </a:cubicBezTo>
                  <a:lnTo>
                    <a:pt x="121" y="2772"/>
                  </a:lnTo>
                  <a:cubicBezTo>
                    <a:pt x="1" y="2916"/>
                    <a:pt x="290" y="3037"/>
                    <a:pt x="724" y="3037"/>
                  </a:cubicBezTo>
                  <a:lnTo>
                    <a:pt x="8266" y="3061"/>
                  </a:lnTo>
                  <a:cubicBezTo>
                    <a:pt x="8700" y="3061"/>
                    <a:pt x="9134" y="2941"/>
                    <a:pt x="9230" y="2796"/>
                  </a:cubicBezTo>
                  <a:lnTo>
                    <a:pt x="10773" y="290"/>
                  </a:lnTo>
                  <a:cubicBezTo>
                    <a:pt x="10869" y="145"/>
                    <a:pt x="10604" y="25"/>
                    <a:pt x="10170" y="25"/>
                  </a:cubicBezTo>
                  <a:lnTo>
                    <a:pt x="2941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2139404" y="3264550"/>
              <a:ext cx="188733" cy="54821"/>
            </a:xfrm>
            <a:custGeom>
              <a:avLst/>
              <a:gdLst/>
              <a:ahLst/>
              <a:cxnLst/>
              <a:rect l="l" t="t" r="r" b="b"/>
              <a:pathLst>
                <a:path w="10459" h="3038" extrusionOk="0">
                  <a:moveTo>
                    <a:pt x="2506" y="1"/>
                  </a:moveTo>
                  <a:cubicBezTo>
                    <a:pt x="2097" y="1"/>
                    <a:pt x="1663" y="121"/>
                    <a:pt x="1591" y="266"/>
                  </a:cubicBezTo>
                  <a:lnTo>
                    <a:pt x="97" y="2772"/>
                  </a:lnTo>
                  <a:cubicBezTo>
                    <a:pt x="0" y="2917"/>
                    <a:pt x="289" y="3037"/>
                    <a:pt x="723" y="3037"/>
                  </a:cubicBezTo>
                  <a:lnTo>
                    <a:pt x="8266" y="3037"/>
                  </a:lnTo>
                  <a:cubicBezTo>
                    <a:pt x="8699" y="3037"/>
                    <a:pt x="9133" y="2917"/>
                    <a:pt x="9205" y="2772"/>
                  </a:cubicBezTo>
                  <a:lnTo>
                    <a:pt x="10386" y="266"/>
                  </a:lnTo>
                  <a:cubicBezTo>
                    <a:pt x="10459" y="121"/>
                    <a:pt x="10169" y="1"/>
                    <a:pt x="973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2332467" y="3264550"/>
              <a:ext cx="181352" cy="54821"/>
            </a:xfrm>
            <a:custGeom>
              <a:avLst/>
              <a:gdLst/>
              <a:ahLst/>
              <a:cxnLst/>
              <a:rect l="l" t="t" r="r" b="b"/>
              <a:pathLst>
                <a:path w="10050" h="3038" extrusionOk="0">
                  <a:moveTo>
                    <a:pt x="2097" y="1"/>
                  </a:moveTo>
                  <a:cubicBezTo>
                    <a:pt x="1663" y="1"/>
                    <a:pt x="1278" y="121"/>
                    <a:pt x="1205" y="266"/>
                  </a:cubicBezTo>
                  <a:lnTo>
                    <a:pt x="73" y="2772"/>
                  </a:lnTo>
                  <a:cubicBezTo>
                    <a:pt x="0" y="2917"/>
                    <a:pt x="314" y="3037"/>
                    <a:pt x="748" y="3037"/>
                  </a:cubicBezTo>
                  <a:lnTo>
                    <a:pt x="8290" y="3037"/>
                  </a:lnTo>
                  <a:cubicBezTo>
                    <a:pt x="8748" y="3037"/>
                    <a:pt x="9134" y="2917"/>
                    <a:pt x="9182" y="2772"/>
                  </a:cubicBezTo>
                  <a:lnTo>
                    <a:pt x="10001" y="266"/>
                  </a:lnTo>
                  <a:cubicBezTo>
                    <a:pt x="10049" y="121"/>
                    <a:pt x="9736" y="1"/>
                    <a:pt x="932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2525098" y="3264550"/>
              <a:ext cx="173954" cy="55254"/>
            </a:xfrm>
            <a:custGeom>
              <a:avLst/>
              <a:gdLst/>
              <a:ahLst/>
              <a:cxnLst/>
              <a:rect l="l" t="t" r="r" b="b"/>
              <a:pathLst>
                <a:path w="9640" h="3062" extrusionOk="0">
                  <a:moveTo>
                    <a:pt x="1664" y="1"/>
                  </a:moveTo>
                  <a:cubicBezTo>
                    <a:pt x="1230" y="1"/>
                    <a:pt x="844" y="121"/>
                    <a:pt x="796" y="266"/>
                  </a:cubicBezTo>
                  <a:lnTo>
                    <a:pt x="49" y="2772"/>
                  </a:lnTo>
                  <a:cubicBezTo>
                    <a:pt x="1" y="2917"/>
                    <a:pt x="314" y="3037"/>
                    <a:pt x="772" y="3037"/>
                  </a:cubicBezTo>
                  <a:lnTo>
                    <a:pt x="8290" y="3061"/>
                  </a:lnTo>
                  <a:cubicBezTo>
                    <a:pt x="8748" y="3061"/>
                    <a:pt x="9134" y="2941"/>
                    <a:pt x="9158" y="2796"/>
                  </a:cubicBezTo>
                  <a:lnTo>
                    <a:pt x="9616" y="290"/>
                  </a:lnTo>
                  <a:cubicBezTo>
                    <a:pt x="9640" y="145"/>
                    <a:pt x="9302" y="25"/>
                    <a:pt x="8893" y="25"/>
                  </a:cubicBezTo>
                  <a:lnTo>
                    <a:pt x="166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2717295" y="3264983"/>
              <a:ext cx="166573" cy="54821"/>
            </a:xfrm>
            <a:custGeom>
              <a:avLst/>
              <a:gdLst/>
              <a:ahLst/>
              <a:cxnLst/>
              <a:rect l="l" t="t" r="r" b="b"/>
              <a:pathLst>
                <a:path w="9231" h="3038" extrusionOk="0">
                  <a:moveTo>
                    <a:pt x="1254" y="1"/>
                  </a:moveTo>
                  <a:cubicBezTo>
                    <a:pt x="820" y="1"/>
                    <a:pt x="459" y="121"/>
                    <a:pt x="435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339" y="3037"/>
                  </a:lnTo>
                  <a:cubicBezTo>
                    <a:pt x="8772" y="3037"/>
                    <a:pt x="9134" y="2917"/>
                    <a:pt x="9134" y="2772"/>
                  </a:cubicBezTo>
                  <a:lnTo>
                    <a:pt x="9230" y="266"/>
                  </a:lnTo>
                  <a:cubicBezTo>
                    <a:pt x="9230" y="121"/>
                    <a:pt x="8893" y="1"/>
                    <a:pt x="848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909943" y="3264983"/>
              <a:ext cx="164823" cy="54821"/>
            </a:xfrm>
            <a:custGeom>
              <a:avLst/>
              <a:gdLst/>
              <a:ahLst/>
              <a:cxnLst/>
              <a:rect l="l" t="t" r="r" b="b"/>
              <a:pathLst>
                <a:path w="9134" h="3038" extrusionOk="0">
                  <a:moveTo>
                    <a:pt x="795" y="1"/>
                  </a:moveTo>
                  <a:cubicBezTo>
                    <a:pt x="386" y="1"/>
                    <a:pt x="48" y="121"/>
                    <a:pt x="24" y="266"/>
                  </a:cubicBezTo>
                  <a:lnTo>
                    <a:pt x="0" y="2772"/>
                  </a:lnTo>
                  <a:cubicBezTo>
                    <a:pt x="0" y="2917"/>
                    <a:pt x="362" y="3037"/>
                    <a:pt x="795" y="3037"/>
                  </a:cubicBezTo>
                  <a:lnTo>
                    <a:pt x="8338" y="3037"/>
                  </a:lnTo>
                  <a:cubicBezTo>
                    <a:pt x="8772" y="3037"/>
                    <a:pt x="9133" y="2917"/>
                    <a:pt x="9109" y="2772"/>
                  </a:cubicBezTo>
                  <a:lnTo>
                    <a:pt x="8820" y="266"/>
                  </a:lnTo>
                  <a:cubicBezTo>
                    <a:pt x="8820" y="121"/>
                    <a:pt x="8458" y="1"/>
                    <a:pt x="802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3095608" y="3264983"/>
              <a:ext cx="171355" cy="55254"/>
            </a:xfrm>
            <a:custGeom>
              <a:avLst/>
              <a:gdLst/>
              <a:ahLst/>
              <a:cxnLst/>
              <a:rect l="l" t="t" r="r" b="b"/>
              <a:pathLst>
                <a:path w="9496" h="3062" extrusionOk="0">
                  <a:moveTo>
                    <a:pt x="748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362" y="2772"/>
                  </a:lnTo>
                  <a:cubicBezTo>
                    <a:pt x="362" y="2917"/>
                    <a:pt x="748" y="3037"/>
                    <a:pt x="1182" y="3037"/>
                  </a:cubicBezTo>
                  <a:lnTo>
                    <a:pt x="8724" y="3061"/>
                  </a:lnTo>
                  <a:cubicBezTo>
                    <a:pt x="9182" y="3061"/>
                    <a:pt x="9495" y="2941"/>
                    <a:pt x="9471" y="2796"/>
                  </a:cubicBezTo>
                  <a:lnTo>
                    <a:pt x="8821" y="290"/>
                  </a:lnTo>
                  <a:cubicBezTo>
                    <a:pt x="8772" y="145"/>
                    <a:pt x="8411" y="25"/>
                    <a:pt x="7977" y="25"/>
                  </a:cubicBezTo>
                  <a:lnTo>
                    <a:pt x="748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3289556" y="3265416"/>
              <a:ext cx="179169" cy="54821"/>
            </a:xfrm>
            <a:custGeom>
              <a:avLst/>
              <a:gdLst/>
              <a:ahLst/>
              <a:cxnLst/>
              <a:rect l="l" t="t" r="r" b="b"/>
              <a:pathLst>
                <a:path w="9929" h="3038" extrusionOk="0">
                  <a:moveTo>
                    <a:pt x="747" y="1"/>
                  </a:moveTo>
                  <a:cubicBezTo>
                    <a:pt x="314" y="1"/>
                    <a:pt x="0" y="121"/>
                    <a:pt x="49" y="266"/>
                  </a:cubicBezTo>
                  <a:lnTo>
                    <a:pt x="747" y="2772"/>
                  </a:lnTo>
                  <a:cubicBezTo>
                    <a:pt x="796" y="2917"/>
                    <a:pt x="1181" y="3037"/>
                    <a:pt x="1639" y="3037"/>
                  </a:cubicBezTo>
                  <a:lnTo>
                    <a:pt x="9182" y="3037"/>
                  </a:lnTo>
                  <a:cubicBezTo>
                    <a:pt x="9615" y="3037"/>
                    <a:pt x="9929" y="2917"/>
                    <a:pt x="9856" y="2772"/>
                  </a:cubicBezTo>
                  <a:lnTo>
                    <a:pt x="8844" y="266"/>
                  </a:lnTo>
                  <a:cubicBezTo>
                    <a:pt x="8772" y="121"/>
                    <a:pt x="8386" y="1"/>
                    <a:pt x="7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3474806" y="3265416"/>
              <a:ext cx="186116" cy="54821"/>
            </a:xfrm>
            <a:custGeom>
              <a:avLst/>
              <a:gdLst/>
              <a:ahLst/>
              <a:cxnLst/>
              <a:rect l="l" t="t" r="r" b="b"/>
              <a:pathLst>
                <a:path w="10314" h="3038" extrusionOk="0">
                  <a:moveTo>
                    <a:pt x="699" y="1"/>
                  </a:moveTo>
                  <a:cubicBezTo>
                    <a:pt x="289" y="1"/>
                    <a:pt x="0" y="121"/>
                    <a:pt x="48" y="266"/>
                  </a:cubicBezTo>
                  <a:lnTo>
                    <a:pt x="1133" y="2772"/>
                  </a:lnTo>
                  <a:cubicBezTo>
                    <a:pt x="1205" y="2917"/>
                    <a:pt x="1615" y="3037"/>
                    <a:pt x="2048" y="3037"/>
                  </a:cubicBezTo>
                  <a:lnTo>
                    <a:pt x="9591" y="3037"/>
                  </a:lnTo>
                  <a:cubicBezTo>
                    <a:pt x="10025" y="3037"/>
                    <a:pt x="10314" y="2917"/>
                    <a:pt x="10242" y="2772"/>
                  </a:cubicBezTo>
                  <a:lnTo>
                    <a:pt x="8844" y="266"/>
                  </a:lnTo>
                  <a:cubicBezTo>
                    <a:pt x="8772" y="121"/>
                    <a:pt x="8362" y="1"/>
                    <a:pt x="79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3659605" y="3265416"/>
              <a:ext cx="193966" cy="55254"/>
            </a:xfrm>
            <a:custGeom>
              <a:avLst/>
              <a:gdLst/>
              <a:ahLst/>
              <a:cxnLst/>
              <a:rect l="l" t="t" r="r" b="b"/>
              <a:pathLst>
                <a:path w="10749" h="3062" extrusionOk="0">
                  <a:moveTo>
                    <a:pt x="699" y="1"/>
                  </a:moveTo>
                  <a:cubicBezTo>
                    <a:pt x="290" y="1"/>
                    <a:pt x="1" y="121"/>
                    <a:pt x="97" y="266"/>
                  </a:cubicBezTo>
                  <a:lnTo>
                    <a:pt x="1543" y="2772"/>
                  </a:lnTo>
                  <a:cubicBezTo>
                    <a:pt x="1615" y="2941"/>
                    <a:pt x="2049" y="3037"/>
                    <a:pt x="2483" y="3037"/>
                  </a:cubicBezTo>
                  <a:lnTo>
                    <a:pt x="10025" y="3061"/>
                  </a:lnTo>
                  <a:cubicBezTo>
                    <a:pt x="10483" y="3061"/>
                    <a:pt x="10748" y="2941"/>
                    <a:pt x="10652" y="2796"/>
                  </a:cubicBezTo>
                  <a:lnTo>
                    <a:pt x="8893" y="290"/>
                  </a:lnTo>
                  <a:cubicBezTo>
                    <a:pt x="8796" y="146"/>
                    <a:pt x="8362" y="25"/>
                    <a:pt x="7929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3844855" y="3265867"/>
              <a:ext cx="200913" cy="54803"/>
            </a:xfrm>
            <a:custGeom>
              <a:avLst/>
              <a:gdLst/>
              <a:ahLst/>
              <a:cxnLst/>
              <a:rect l="l" t="t" r="r" b="b"/>
              <a:pathLst>
                <a:path w="11134" h="3037" extrusionOk="0">
                  <a:moveTo>
                    <a:pt x="675" y="0"/>
                  </a:moveTo>
                  <a:cubicBezTo>
                    <a:pt x="265" y="0"/>
                    <a:pt x="0" y="121"/>
                    <a:pt x="97" y="265"/>
                  </a:cubicBezTo>
                  <a:lnTo>
                    <a:pt x="1904" y="2771"/>
                  </a:lnTo>
                  <a:cubicBezTo>
                    <a:pt x="2024" y="2916"/>
                    <a:pt x="2458" y="3036"/>
                    <a:pt x="2916" y="3036"/>
                  </a:cubicBezTo>
                  <a:lnTo>
                    <a:pt x="10434" y="3036"/>
                  </a:lnTo>
                  <a:cubicBezTo>
                    <a:pt x="10892" y="3036"/>
                    <a:pt x="11133" y="2916"/>
                    <a:pt x="11013" y="2771"/>
                  </a:cubicBezTo>
                  <a:lnTo>
                    <a:pt x="8892" y="265"/>
                  </a:lnTo>
                  <a:cubicBezTo>
                    <a:pt x="8772" y="121"/>
                    <a:pt x="8338" y="0"/>
                    <a:pt x="790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4029654" y="3265867"/>
              <a:ext cx="322681" cy="55236"/>
            </a:xfrm>
            <a:custGeom>
              <a:avLst/>
              <a:gdLst/>
              <a:ahLst/>
              <a:cxnLst/>
              <a:rect l="l" t="t" r="r" b="b"/>
              <a:pathLst>
                <a:path w="17882" h="3061" extrusionOk="0">
                  <a:moveTo>
                    <a:pt x="675" y="0"/>
                  </a:moveTo>
                  <a:cubicBezTo>
                    <a:pt x="242" y="0"/>
                    <a:pt x="1" y="121"/>
                    <a:pt x="145" y="265"/>
                  </a:cubicBezTo>
                  <a:lnTo>
                    <a:pt x="2314" y="2771"/>
                  </a:lnTo>
                  <a:cubicBezTo>
                    <a:pt x="2435" y="2916"/>
                    <a:pt x="2892" y="3036"/>
                    <a:pt x="3350" y="3036"/>
                  </a:cubicBezTo>
                  <a:lnTo>
                    <a:pt x="17206" y="3060"/>
                  </a:lnTo>
                  <a:cubicBezTo>
                    <a:pt x="17664" y="3060"/>
                    <a:pt x="17881" y="2940"/>
                    <a:pt x="17737" y="2795"/>
                  </a:cubicBezTo>
                  <a:lnTo>
                    <a:pt x="15013" y="289"/>
                  </a:lnTo>
                  <a:cubicBezTo>
                    <a:pt x="14869" y="145"/>
                    <a:pt x="14387" y="24"/>
                    <a:pt x="13977" y="24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1275373" y="3454149"/>
              <a:ext cx="326145" cy="54803"/>
            </a:xfrm>
            <a:custGeom>
              <a:avLst/>
              <a:gdLst/>
              <a:ahLst/>
              <a:cxnLst/>
              <a:rect l="l" t="t" r="r" b="b"/>
              <a:pathLst>
                <a:path w="18074" h="3037" extrusionOk="0">
                  <a:moveTo>
                    <a:pt x="4073" y="0"/>
                  </a:moveTo>
                  <a:cubicBezTo>
                    <a:pt x="3591" y="0"/>
                    <a:pt x="3060" y="97"/>
                    <a:pt x="2892" y="265"/>
                  </a:cubicBezTo>
                  <a:lnTo>
                    <a:pt x="145" y="2747"/>
                  </a:lnTo>
                  <a:cubicBezTo>
                    <a:pt x="0" y="2892"/>
                    <a:pt x="265" y="3013"/>
                    <a:pt x="771" y="3013"/>
                  </a:cubicBezTo>
                  <a:lnTo>
                    <a:pt x="14507" y="3037"/>
                  </a:lnTo>
                  <a:cubicBezTo>
                    <a:pt x="15013" y="3037"/>
                    <a:pt x="15519" y="2916"/>
                    <a:pt x="15664" y="2772"/>
                  </a:cubicBezTo>
                  <a:lnTo>
                    <a:pt x="17929" y="265"/>
                  </a:lnTo>
                  <a:cubicBezTo>
                    <a:pt x="18073" y="121"/>
                    <a:pt x="17784" y="0"/>
                    <a:pt x="1730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1584971" y="3454149"/>
              <a:ext cx="227439" cy="54803"/>
            </a:xfrm>
            <a:custGeom>
              <a:avLst/>
              <a:gdLst/>
              <a:ahLst/>
              <a:cxnLst/>
              <a:rect l="l" t="t" r="r" b="b"/>
              <a:pathLst>
                <a:path w="12604" h="3037" extrusionOk="0">
                  <a:moveTo>
                    <a:pt x="3495" y="0"/>
                  </a:moveTo>
                  <a:cubicBezTo>
                    <a:pt x="3013" y="0"/>
                    <a:pt x="2507" y="121"/>
                    <a:pt x="2362" y="265"/>
                  </a:cubicBezTo>
                  <a:lnTo>
                    <a:pt x="145" y="2772"/>
                  </a:lnTo>
                  <a:cubicBezTo>
                    <a:pt x="1" y="2916"/>
                    <a:pt x="314" y="3037"/>
                    <a:pt x="820" y="3037"/>
                  </a:cubicBezTo>
                  <a:lnTo>
                    <a:pt x="9447" y="3037"/>
                  </a:lnTo>
                  <a:cubicBezTo>
                    <a:pt x="9953" y="3037"/>
                    <a:pt x="10459" y="2916"/>
                    <a:pt x="10579" y="2772"/>
                  </a:cubicBezTo>
                  <a:lnTo>
                    <a:pt x="12483" y="265"/>
                  </a:lnTo>
                  <a:cubicBezTo>
                    <a:pt x="12604" y="121"/>
                    <a:pt x="12290" y="0"/>
                    <a:pt x="1180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1805445" y="3454149"/>
              <a:ext cx="219608" cy="55236"/>
            </a:xfrm>
            <a:custGeom>
              <a:avLst/>
              <a:gdLst/>
              <a:ahLst/>
              <a:cxnLst/>
              <a:rect l="l" t="t" r="r" b="b"/>
              <a:pathLst>
                <a:path w="12170" h="3061" extrusionOk="0">
                  <a:moveTo>
                    <a:pt x="3061" y="0"/>
                  </a:moveTo>
                  <a:cubicBezTo>
                    <a:pt x="2554" y="0"/>
                    <a:pt x="2073" y="121"/>
                    <a:pt x="1976" y="265"/>
                  </a:cubicBezTo>
                  <a:lnTo>
                    <a:pt x="97" y="2772"/>
                  </a:lnTo>
                  <a:cubicBezTo>
                    <a:pt x="0" y="2916"/>
                    <a:pt x="313" y="3037"/>
                    <a:pt x="819" y="3037"/>
                  </a:cubicBezTo>
                  <a:lnTo>
                    <a:pt x="9446" y="3061"/>
                  </a:lnTo>
                  <a:cubicBezTo>
                    <a:pt x="9952" y="3061"/>
                    <a:pt x="10434" y="2940"/>
                    <a:pt x="10531" y="2796"/>
                  </a:cubicBezTo>
                  <a:lnTo>
                    <a:pt x="12073" y="290"/>
                  </a:lnTo>
                  <a:cubicBezTo>
                    <a:pt x="12169" y="145"/>
                    <a:pt x="11856" y="24"/>
                    <a:pt x="11350" y="24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2025468" y="3454582"/>
              <a:ext cx="212227" cy="54803"/>
            </a:xfrm>
            <a:custGeom>
              <a:avLst/>
              <a:gdLst/>
              <a:ahLst/>
              <a:cxnLst/>
              <a:rect l="l" t="t" r="r" b="b"/>
              <a:pathLst>
                <a:path w="11761" h="3037" extrusionOk="0">
                  <a:moveTo>
                    <a:pt x="2627" y="0"/>
                  </a:moveTo>
                  <a:cubicBezTo>
                    <a:pt x="2145" y="0"/>
                    <a:pt x="1687" y="121"/>
                    <a:pt x="1591" y="266"/>
                  </a:cubicBezTo>
                  <a:lnTo>
                    <a:pt x="97" y="2772"/>
                  </a:lnTo>
                  <a:cubicBezTo>
                    <a:pt x="1" y="2916"/>
                    <a:pt x="338" y="3037"/>
                    <a:pt x="844" y="3037"/>
                  </a:cubicBezTo>
                  <a:lnTo>
                    <a:pt x="9471" y="3037"/>
                  </a:lnTo>
                  <a:cubicBezTo>
                    <a:pt x="9977" y="3037"/>
                    <a:pt x="10435" y="2916"/>
                    <a:pt x="10507" y="2772"/>
                  </a:cubicBezTo>
                  <a:lnTo>
                    <a:pt x="11712" y="266"/>
                  </a:lnTo>
                  <a:cubicBezTo>
                    <a:pt x="11760" y="121"/>
                    <a:pt x="11423" y="0"/>
                    <a:pt x="10941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2250290" y="3454582"/>
              <a:ext cx="1193208" cy="55669"/>
            </a:xfrm>
            <a:custGeom>
              <a:avLst/>
              <a:gdLst/>
              <a:ahLst/>
              <a:cxnLst/>
              <a:rect l="l" t="t" r="r" b="b"/>
              <a:pathLst>
                <a:path w="66124" h="3085" extrusionOk="0">
                  <a:moveTo>
                    <a:pt x="2193" y="0"/>
                  </a:moveTo>
                  <a:cubicBezTo>
                    <a:pt x="1711" y="0"/>
                    <a:pt x="1253" y="121"/>
                    <a:pt x="1181" y="266"/>
                  </a:cubicBezTo>
                  <a:lnTo>
                    <a:pt x="72" y="2772"/>
                  </a:lnTo>
                  <a:cubicBezTo>
                    <a:pt x="0" y="2916"/>
                    <a:pt x="362" y="3037"/>
                    <a:pt x="868" y="3037"/>
                  </a:cubicBezTo>
                  <a:lnTo>
                    <a:pt x="65256" y="3085"/>
                  </a:lnTo>
                  <a:cubicBezTo>
                    <a:pt x="65763" y="3085"/>
                    <a:pt x="66124" y="2964"/>
                    <a:pt x="66076" y="2820"/>
                  </a:cubicBezTo>
                  <a:lnTo>
                    <a:pt x="65232" y="314"/>
                  </a:lnTo>
                  <a:cubicBezTo>
                    <a:pt x="65160" y="169"/>
                    <a:pt x="64726" y="49"/>
                    <a:pt x="64244" y="49"/>
                  </a:cubicBezTo>
                  <a:lnTo>
                    <a:pt x="219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3457411" y="3455448"/>
              <a:ext cx="206561" cy="55254"/>
            </a:xfrm>
            <a:custGeom>
              <a:avLst/>
              <a:gdLst/>
              <a:ahLst/>
              <a:cxnLst/>
              <a:rect l="l" t="t" r="r" b="b"/>
              <a:pathLst>
                <a:path w="11447" h="3062" extrusionOk="0">
                  <a:moveTo>
                    <a:pt x="844" y="1"/>
                  </a:moveTo>
                  <a:cubicBezTo>
                    <a:pt x="338" y="1"/>
                    <a:pt x="0" y="121"/>
                    <a:pt x="48" y="266"/>
                  </a:cubicBezTo>
                  <a:lnTo>
                    <a:pt x="940" y="2772"/>
                  </a:lnTo>
                  <a:cubicBezTo>
                    <a:pt x="1012" y="2916"/>
                    <a:pt x="1470" y="3037"/>
                    <a:pt x="1976" y="3037"/>
                  </a:cubicBezTo>
                  <a:lnTo>
                    <a:pt x="10579" y="3061"/>
                  </a:lnTo>
                  <a:cubicBezTo>
                    <a:pt x="11085" y="3061"/>
                    <a:pt x="11447" y="2941"/>
                    <a:pt x="11374" y="2796"/>
                  </a:cubicBezTo>
                  <a:lnTo>
                    <a:pt x="10145" y="290"/>
                  </a:lnTo>
                  <a:cubicBezTo>
                    <a:pt x="10097" y="145"/>
                    <a:pt x="9639" y="25"/>
                    <a:pt x="9133" y="25"/>
                  </a:cubicBezTo>
                  <a:lnTo>
                    <a:pt x="84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3670035" y="3455881"/>
              <a:ext cx="213960" cy="54821"/>
            </a:xfrm>
            <a:custGeom>
              <a:avLst/>
              <a:gdLst/>
              <a:ahLst/>
              <a:cxnLst/>
              <a:rect l="l" t="t" r="r" b="b"/>
              <a:pathLst>
                <a:path w="11857" h="3038" extrusionOk="0">
                  <a:moveTo>
                    <a:pt x="820" y="1"/>
                  </a:moveTo>
                  <a:cubicBezTo>
                    <a:pt x="338" y="1"/>
                    <a:pt x="1" y="121"/>
                    <a:pt x="73" y="266"/>
                  </a:cubicBezTo>
                  <a:lnTo>
                    <a:pt x="1350" y="2772"/>
                  </a:lnTo>
                  <a:cubicBezTo>
                    <a:pt x="1423" y="2917"/>
                    <a:pt x="1905" y="3037"/>
                    <a:pt x="2411" y="3037"/>
                  </a:cubicBezTo>
                  <a:lnTo>
                    <a:pt x="11038" y="3037"/>
                  </a:lnTo>
                  <a:cubicBezTo>
                    <a:pt x="11544" y="3037"/>
                    <a:pt x="11857" y="2917"/>
                    <a:pt x="11785" y="2772"/>
                  </a:cubicBezTo>
                  <a:lnTo>
                    <a:pt x="10194" y="266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3882677" y="3455881"/>
              <a:ext cx="221791" cy="55254"/>
            </a:xfrm>
            <a:custGeom>
              <a:avLst/>
              <a:gdLst/>
              <a:ahLst/>
              <a:cxnLst/>
              <a:rect l="l" t="t" r="r" b="b"/>
              <a:pathLst>
                <a:path w="12291" h="3062" extrusionOk="0">
                  <a:moveTo>
                    <a:pt x="820" y="1"/>
                  </a:moveTo>
                  <a:cubicBezTo>
                    <a:pt x="338" y="1"/>
                    <a:pt x="1" y="121"/>
                    <a:pt x="97" y="266"/>
                  </a:cubicBezTo>
                  <a:lnTo>
                    <a:pt x="1736" y="2772"/>
                  </a:lnTo>
                  <a:cubicBezTo>
                    <a:pt x="1832" y="2917"/>
                    <a:pt x="2338" y="3037"/>
                    <a:pt x="2844" y="3037"/>
                  </a:cubicBezTo>
                  <a:lnTo>
                    <a:pt x="11471" y="3061"/>
                  </a:lnTo>
                  <a:cubicBezTo>
                    <a:pt x="11977" y="3061"/>
                    <a:pt x="12290" y="2941"/>
                    <a:pt x="12170" y="2772"/>
                  </a:cubicBezTo>
                  <a:lnTo>
                    <a:pt x="10218" y="290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4095752" y="3456314"/>
              <a:ext cx="228738" cy="54821"/>
            </a:xfrm>
            <a:custGeom>
              <a:avLst/>
              <a:gdLst/>
              <a:ahLst/>
              <a:cxnLst/>
              <a:rect l="l" t="t" r="r" b="b"/>
              <a:pathLst>
                <a:path w="12676" h="3038" extrusionOk="0">
                  <a:moveTo>
                    <a:pt x="796" y="1"/>
                  </a:moveTo>
                  <a:cubicBezTo>
                    <a:pt x="290" y="1"/>
                    <a:pt x="0" y="97"/>
                    <a:pt x="121" y="266"/>
                  </a:cubicBezTo>
                  <a:lnTo>
                    <a:pt x="2121" y="2772"/>
                  </a:lnTo>
                  <a:cubicBezTo>
                    <a:pt x="2242" y="2917"/>
                    <a:pt x="2748" y="3037"/>
                    <a:pt x="3254" y="3037"/>
                  </a:cubicBezTo>
                  <a:lnTo>
                    <a:pt x="11881" y="3037"/>
                  </a:lnTo>
                  <a:cubicBezTo>
                    <a:pt x="12387" y="3037"/>
                    <a:pt x="12676" y="2917"/>
                    <a:pt x="12531" y="2772"/>
                  </a:cubicBezTo>
                  <a:lnTo>
                    <a:pt x="10218" y="266"/>
                  </a:lnTo>
                  <a:cubicBezTo>
                    <a:pt x="10097" y="121"/>
                    <a:pt x="9591" y="1"/>
                    <a:pt x="908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4309261" y="3456314"/>
              <a:ext cx="236137" cy="54821"/>
            </a:xfrm>
            <a:custGeom>
              <a:avLst/>
              <a:gdLst/>
              <a:ahLst/>
              <a:cxnLst/>
              <a:rect l="l" t="t" r="r" b="b"/>
              <a:pathLst>
                <a:path w="13086" h="3038" extrusionOk="0">
                  <a:moveTo>
                    <a:pt x="772" y="1"/>
                  </a:moveTo>
                  <a:cubicBezTo>
                    <a:pt x="266" y="1"/>
                    <a:pt x="0" y="121"/>
                    <a:pt x="121" y="266"/>
                  </a:cubicBezTo>
                  <a:lnTo>
                    <a:pt x="2507" y="2772"/>
                  </a:lnTo>
                  <a:cubicBezTo>
                    <a:pt x="2627" y="2917"/>
                    <a:pt x="3157" y="3037"/>
                    <a:pt x="3663" y="3037"/>
                  </a:cubicBezTo>
                  <a:lnTo>
                    <a:pt x="12290" y="3037"/>
                  </a:lnTo>
                  <a:cubicBezTo>
                    <a:pt x="12796" y="3037"/>
                    <a:pt x="13085" y="2917"/>
                    <a:pt x="12917" y="2772"/>
                  </a:cubicBezTo>
                  <a:lnTo>
                    <a:pt x="10242" y="266"/>
                  </a:lnTo>
                  <a:cubicBezTo>
                    <a:pt x="10073" y="121"/>
                    <a:pt x="9567" y="1"/>
                    <a:pt x="9061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1414951" y="3326733"/>
              <a:ext cx="411805" cy="54821"/>
            </a:xfrm>
            <a:custGeom>
              <a:avLst/>
              <a:gdLst/>
              <a:ahLst/>
              <a:cxnLst/>
              <a:rect l="l" t="t" r="r" b="b"/>
              <a:pathLst>
                <a:path w="22821" h="3038" extrusionOk="0">
                  <a:moveTo>
                    <a:pt x="4001" y="1"/>
                  </a:moveTo>
                  <a:cubicBezTo>
                    <a:pt x="3567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7"/>
                    <a:pt x="241" y="3037"/>
                    <a:pt x="723" y="3037"/>
                  </a:cubicBezTo>
                  <a:lnTo>
                    <a:pt x="19568" y="3037"/>
                  </a:lnTo>
                  <a:cubicBezTo>
                    <a:pt x="20026" y="3037"/>
                    <a:pt x="20508" y="2917"/>
                    <a:pt x="20628" y="2772"/>
                  </a:cubicBezTo>
                  <a:lnTo>
                    <a:pt x="22700" y="266"/>
                  </a:lnTo>
                  <a:cubicBezTo>
                    <a:pt x="22821" y="121"/>
                    <a:pt x="22556" y="1"/>
                    <a:pt x="2212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1815442" y="3326733"/>
              <a:ext cx="206994" cy="55254"/>
            </a:xfrm>
            <a:custGeom>
              <a:avLst/>
              <a:gdLst/>
              <a:ahLst/>
              <a:cxnLst/>
              <a:rect l="l" t="t" r="r" b="b"/>
              <a:pathLst>
                <a:path w="11471" h="3062" extrusionOk="0">
                  <a:moveTo>
                    <a:pt x="3157" y="1"/>
                  </a:moveTo>
                  <a:cubicBezTo>
                    <a:pt x="2723" y="1"/>
                    <a:pt x="2266" y="121"/>
                    <a:pt x="2145" y="266"/>
                  </a:cubicBezTo>
                  <a:lnTo>
                    <a:pt x="121" y="2772"/>
                  </a:lnTo>
                  <a:cubicBezTo>
                    <a:pt x="0" y="2917"/>
                    <a:pt x="290" y="3037"/>
                    <a:pt x="747" y="3037"/>
                  </a:cubicBezTo>
                  <a:lnTo>
                    <a:pt x="8651" y="3061"/>
                  </a:lnTo>
                  <a:cubicBezTo>
                    <a:pt x="9109" y="3061"/>
                    <a:pt x="9567" y="2941"/>
                    <a:pt x="9664" y="2772"/>
                  </a:cubicBezTo>
                  <a:lnTo>
                    <a:pt x="11374" y="290"/>
                  </a:lnTo>
                  <a:cubicBezTo>
                    <a:pt x="11471" y="145"/>
                    <a:pt x="11206" y="25"/>
                    <a:pt x="10748" y="25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2017203" y="3327166"/>
              <a:ext cx="199614" cy="54821"/>
            </a:xfrm>
            <a:custGeom>
              <a:avLst/>
              <a:gdLst/>
              <a:ahLst/>
              <a:cxnLst/>
              <a:rect l="l" t="t" r="r" b="b"/>
              <a:pathLst>
                <a:path w="11062" h="3038" extrusionOk="0">
                  <a:moveTo>
                    <a:pt x="2724" y="1"/>
                  </a:moveTo>
                  <a:cubicBezTo>
                    <a:pt x="2290" y="1"/>
                    <a:pt x="1856" y="121"/>
                    <a:pt x="1760" y="266"/>
                  </a:cubicBezTo>
                  <a:lnTo>
                    <a:pt x="97" y="2772"/>
                  </a:lnTo>
                  <a:cubicBezTo>
                    <a:pt x="1" y="2917"/>
                    <a:pt x="290" y="3037"/>
                    <a:pt x="772" y="3037"/>
                  </a:cubicBezTo>
                  <a:lnTo>
                    <a:pt x="8652" y="3037"/>
                  </a:lnTo>
                  <a:cubicBezTo>
                    <a:pt x="9134" y="3037"/>
                    <a:pt x="9567" y="2917"/>
                    <a:pt x="9640" y="2772"/>
                  </a:cubicBezTo>
                  <a:lnTo>
                    <a:pt x="10989" y="266"/>
                  </a:lnTo>
                  <a:cubicBezTo>
                    <a:pt x="11062" y="121"/>
                    <a:pt x="10772" y="1"/>
                    <a:pt x="1031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2219848" y="3327166"/>
              <a:ext cx="191782" cy="54821"/>
            </a:xfrm>
            <a:custGeom>
              <a:avLst/>
              <a:gdLst/>
              <a:ahLst/>
              <a:cxnLst/>
              <a:rect l="l" t="t" r="r" b="b"/>
              <a:pathLst>
                <a:path w="10628" h="3038" extrusionOk="0">
                  <a:moveTo>
                    <a:pt x="2289" y="1"/>
                  </a:moveTo>
                  <a:cubicBezTo>
                    <a:pt x="1856" y="1"/>
                    <a:pt x="1422" y="121"/>
                    <a:pt x="1350" y="266"/>
                  </a:cubicBezTo>
                  <a:lnTo>
                    <a:pt x="72" y="2772"/>
                  </a:lnTo>
                  <a:cubicBezTo>
                    <a:pt x="0" y="2917"/>
                    <a:pt x="313" y="3037"/>
                    <a:pt x="771" y="3037"/>
                  </a:cubicBezTo>
                  <a:lnTo>
                    <a:pt x="8651" y="3037"/>
                  </a:lnTo>
                  <a:cubicBezTo>
                    <a:pt x="9133" y="3037"/>
                    <a:pt x="9543" y="2917"/>
                    <a:pt x="9615" y="2772"/>
                  </a:cubicBezTo>
                  <a:lnTo>
                    <a:pt x="10579" y="266"/>
                  </a:lnTo>
                  <a:cubicBezTo>
                    <a:pt x="10627" y="121"/>
                    <a:pt x="10314" y="1"/>
                    <a:pt x="98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2421176" y="3327166"/>
              <a:ext cx="184817" cy="55254"/>
            </a:xfrm>
            <a:custGeom>
              <a:avLst/>
              <a:gdLst/>
              <a:ahLst/>
              <a:cxnLst/>
              <a:rect l="l" t="t" r="r" b="b"/>
              <a:pathLst>
                <a:path w="10242" h="3062" extrusionOk="0">
                  <a:moveTo>
                    <a:pt x="1880" y="1"/>
                  </a:moveTo>
                  <a:cubicBezTo>
                    <a:pt x="1446" y="1"/>
                    <a:pt x="1037" y="121"/>
                    <a:pt x="964" y="266"/>
                  </a:cubicBezTo>
                  <a:lnTo>
                    <a:pt x="49" y="2772"/>
                  </a:lnTo>
                  <a:cubicBezTo>
                    <a:pt x="0" y="2917"/>
                    <a:pt x="338" y="3037"/>
                    <a:pt x="796" y="3037"/>
                  </a:cubicBezTo>
                  <a:lnTo>
                    <a:pt x="8700" y="3061"/>
                  </a:lnTo>
                  <a:cubicBezTo>
                    <a:pt x="9158" y="3061"/>
                    <a:pt x="9567" y="2941"/>
                    <a:pt x="9591" y="2796"/>
                  </a:cubicBezTo>
                  <a:lnTo>
                    <a:pt x="10218" y="290"/>
                  </a:lnTo>
                  <a:cubicBezTo>
                    <a:pt x="10242" y="145"/>
                    <a:pt x="9905" y="25"/>
                    <a:pt x="9471" y="25"/>
                  </a:cubicBezTo>
                  <a:lnTo>
                    <a:pt x="1880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2622938" y="3327599"/>
              <a:ext cx="177436" cy="54821"/>
            </a:xfrm>
            <a:custGeom>
              <a:avLst/>
              <a:gdLst/>
              <a:ahLst/>
              <a:cxnLst/>
              <a:rect l="l" t="t" r="r" b="b"/>
              <a:pathLst>
                <a:path w="9833" h="3038" extrusionOk="0">
                  <a:moveTo>
                    <a:pt x="1447" y="1"/>
                  </a:moveTo>
                  <a:cubicBezTo>
                    <a:pt x="989" y="1"/>
                    <a:pt x="603" y="121"/>
                    <a:pt x="579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700" y="3037"/>
                  </a:lnTo>
                  <a:cubicBezTo>
                    <a:pt x="9158" y="3037"/>
                    <a:pt x="9543" y="2917"/>
                    <a:pt x="9568" y="2772"/>
                  </a:cubicBezTo>
                  <a:lnTo>
                    <a:pt x="9808" y="266"/>
                  </a:lnTo>
                  <a:cubicBezTo>
                    <a:pt x="9833" y="121"/>
                    <a:pt x="9471" y="1"/>
                    <a:pt x="9037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2824266" y="3327599"/>
              <a:ext cx="172655" cy="54821"/>
            </a:xfrm>
            <a:custGeom>
              <a:avLst/>
              <a:gdLst/>
              <a:ahLst/>
              <a:cxnLst/>
              <a:rect l="l" t="t" r="r" b="b"/>
              <a:pathLst>
                <a:path w="9568" h="3038" extrusionOk="0">
                  <a:moveTo>
                    <a:pt x="1037" y="1"/>
                  </a:moveTo>
                  <a:cubicBezTo>
                    <a:pt x="579" y="1"/>
                    <a:pt x="218" y="121"/>
                    <a:pt x="194" y="266"/>
                  </a:cubicBezTo>
                  <a:lnTo>
                    <a:pt x="25" y="2772"/>
                  </a:lnTo>
                  <a:cubicBezTo>
                    <a:pt x="1" y="2917"/>
                    <a:pt x="362" y="3037"/>
                    <a:pt x="844" y="3037"/>
                  </a:cubicBezTo>
                  <a:lnTo>
                    <a:pt x="8724" y="3037"/>
                  </a:lnTo>
                  <a:cubicBezTo>
                    <a:pt x="9206" y="3037"/>
                    <a:pt x="9568" y="2917"/>
                    <a:pt x="9568" y="2772"/>
                  </a:cubicBezTo>
                  <a:lnTo>
                    <a:pt x="9447" y="266"/>
                  </a:lnTo>
                  <a:cubicBezTo>
                    <a:pt x="9423" y="121"/>
                    <a:pt x="9062" y="1"/>
                    <a:pt x="86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3022562" y="3327599"/>
              <a:ext cx="176137" cy="55254"/>
            </a:xfrm>
            <a:custGeom>
              <a:avLst/>
              <a:gdLst/>
              <a:ahLst/>
              <a:cxnLst/>
              <a:rect l="l" t="t" r="r" b="b"/>
              <a:pathLst>
                <a:path w="9761" h="3062" extrusionOk="0">
                  <a:moveTo>
                    <a:pt x="796" y="1"/>
                  </a:moveTo>
                  <a:cubicBezTo>
                    <a:pt x="338" y="1"/>
                    <a:pt x="0" y="121"/>
                    <a:pt x="0" y="266"/>
                  </a:cubicBezTo>
                  <a:lnTo>
                    <a:pt x="169" y="2772"/>
                  </a:lnTo>
                  <a:cubicBezTo>
                    <a:pt x="193" y="2917"/>
                    <a:pt x="579" y="3037"/>
                    <a:pt x="1037" y="3037"/>
                  </a:cubicBezTo>
                  <a:lnTo>
                    <a:pt x="8941" y="3061"/>
                  </a:lnTo>
                  <a:cubicBezTo>
                    <a:pt x="9399" y="3061"/>
                    <a:pt x="9760" y="2941"/>
                    <a:pt x="9712" y="2796"/>
                  </a:cubicBezTo>
                  <a:lnTo>
                    <a:pt x="9230" y="290"/>
                  </a:lnTo>
                  <a:cubicBezTo>
                    <a:pt x="9206" y="146"/>
                    <a:pt x="8820" y="25"/>
                    <a:pt x="8362" y="25"/>
                  </a:cubicBezTo>
                  <a:lnTo>
                    <a:pt x="796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3216510" y="3328050"/>
              <a:ext cx="183518" cy="54803"/>
            </a:xfrm>
            <a:custGeom>
              <a:avLst/>
              <a:gdLst/>
              <a:ahLst/>
              <a:cxnLst/>
              <a:rect l="l" t="t" r="r" b="b"/>
              <a:pathLst>
                <a:path w="10170" h="3037" extrusionOk="0">
                  <a:moveTo>
                    <a:pt x="795" y="0"/>
                  </a:moveTo>
                  <a:cubicBezTo>
                    <a:pt x="337" y="0"/>
                    <a:pt x="0" y="121"/>
                    <a:pt x="24" y="265"/>
                  </a:cubicBezTo>
                  <a:lnTo>
                    <a:pt x="578" y="2771"/>
                  </a:lnTo>
                  <a:cubicBezTo>
                    <a:pt x="602" y="2916"/>
                    <a:pt x="1012" y="3036"/>
                    <a:pt x="1470" y="3036"/>
                  </a:cubicBezTo>
                  <a:lnTo>
                    <a:pt x="9374" y="3036"/>
                  </a:lnTo>
                  <a:cubicBezTo>
                    <a:pt x="9832" y="3036"/>
                    <a:pt x="10169" y="2916"/>
                    <a:pt x="10121" y="2771"/>
                  </a:cubicBezTo>
                  <a:lnTo>
                    <a:pt x="9278" y="265"/>
                  </a:lnTo>
                  <a:cubicBezTo>
                    <a:pt x="9205" y="121"/>
                    <a:pt x="8820" y="0"/>
                    <a:pt x="836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3410873" y="3328050"/>
              <a:ext cx="190916" cy="54803"/>
            </a:xfrm>
            <a:custGeom>
              <a:avLst/>
              <a:gdLst/>
              <a:ahLst/>
              <a:cxnLst/>
              <a:rect l="l" t="t" r="r" b="b"/>
              <a:pathLst>
                <a:path w="10580" h="3037" extrusionOk="0">
                  <a:moveTo>
                    <a:pt x="748" y="0"/>
                  </a:moveTo>
                  <a:cubicBezTo>
                    <a:pt x="314" y="0"/>
                    <a:pt x="1" y="121"/>
                    <a:pt x="49" y="265"/>
                  </a:cubicBezTo>
                  <a:lnTo>
                    <a:pt x="965" y="2771"/>
                  </a:lnTo>
                  <a:cubicBezTo>
                    <a:pt x="1013" y="2916"/>
                    <a:pt x="1422" y="3036"/>
                    <a:pt x="1880" y="3036"/>
                  </a:cubicBezTo>
                  <a:lnTo>
                    <a:pt x="9784" y="3036"/>
                  </a:lnTo>
                  <a:cubicBezTo>
                    <a:pt x="10242" y="3036"/>
                    <a:pt x="10580" y="2940"/>
                    <a:pt x="10507" y="2771"/>
                  </a:cubicBezTo>
                  <a:lnTo>
                    <a:pt x="9278" y="265"/>
                  </a:lnTo>
                  <a:cubicBezTo>
                    <a:pt x="9206" y="121"/>
                    <a:pt x="8796" y="0"/>
                    <a:pt x="833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3604928" y="3328429"/>
              <a:ext cx="198188" cy="54857"/>
            </a:xfrm>
            <a:custGeom>
              <a:avLst/>
              <a:gdLst/>
              <a:ahLst/>
              <a:cxnLst/>
              <a:rect l="l" t="t" r="r" b="b"/>
              <a:pathLst>
                <a:path w="10983" h="3040" extrusionOk="0">
                  <a:moveTo>
                    <a:pt x="632" y="0"/>
                  </a:moveTo>
                  <a:cubicBezTo>
                    <a:pt x="257" y="0"/>
                    <a:pt x="0" y="114"/>
                    <a:pt x="67" y="268"/>
                  </a:cubicBezTo>
                  <a:lnTo>
                    <a:pt x="1344" y="2750"/>
                  </a:lnTo>
                  <a:cubicBezTo>
                    <a:pt x="1416" y="2919"/>
                    <a:pt x="1874" y="3039"/>
                    <a:pt x="2332" y="3039"/>
                  </a:cubicBezTo>
                  <a:lnTo>
                    <a:pt x="10212" y="3039"/>
                  </a:lnTo>
                  <a:cubicBezTo>
                    <a:pt x="10694" y="3039"/>
                    <a:pt x="10983" y="2919"/>
                    <a:pt x="10886" y="2774"/>
                  </a:cubicBezTo>
                  <a:lnTo>
                    <a:pt x="9320" y="268"/>
                  </a:lnTo>
                  <a:cubicBezTo>
                    <a:pt x="9224" y="124"/>
                    <a:pt x="8790" y="3"/>
                    <a:pt x="8332" y="3"/>
                  </a:cubicBezTo>
                  <a:lnTo>
                    <a:pt x="741" y="3"/>
                  </a:lnTo>
                  <a:cubicBezTo>
                    <a:pt x="704" y="1"/>
                    <a:pt x="668" y="0"/>
                    <a:pt x="63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3799183" y="3328483"/>
              <a:ext cx="205713" cy="54803"/>
            </a:xfrm>
            <a:custGeom>
              <a:avLst/>
              <a:gdLst/>
              <a:ahLst/>
              <a:cxnLst/>
              <a:rect l="l" t="t" r="r" b="b"/>
              <a:pathLst>
                <a:path w="11400" h="3037" extrusionOk="0">
                  <a:moveTo>
                    <a:pt x="724" y="0"/>
                  </a:moveTo>
                  <a:cubicBezTo>
                    <a:pt x="290" y="0"/>
                    <a:pt x="1" y="121"/>
                    <a:pt x="97" y="265"/>
                  </a:cubicBezTo>
                  <a:lnTo>
                    <a:pt x="1736" y="2771"/>
                  </a:lnTo>
                  <a:cubicBezTo>
                    <a:pt x="1832" y="2916"/>
                    <a:pt x="2290" y="3036"/>
                    <a:pt x="2748" y="3036"/>
                  </a:cubicBezTo>
                  <a:lnTo>
                    <a:pt x="10652" y="3036"/>
                  </a:lnTo>
                  <a:cubicBezTo>
                    <a:pt x="11110" y="3036"/>
                    <a:pt x="11399" y="2916"/>
                    <a:pt x="11279" y="2771"/>
                  </a:cubicBezTo>
                  <a:lnTo>
                    <a:pt x="9327" y="265"/>
                  </a:lnTo>
                  <a:cubicBezTo>
                    <a:pt x="9206" y="121"/>
                    <a:pt x="8772" y="0"/>
                    <a:pt x="83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3993564" y="3328483"/>
              <a:ext cx="212660" cy="55236"/>
            </a:xfrm>
            <a:custGeom>
              <a:avLst/>
              <a:gdLst/>
              <a:ahLst/>
              <a:cxnLst/>
              <a:rect l="l" t="t" r="r" b="b"/>
              <a:pathLst>
                <a:path w="11785" h="3061" extrusionOk="0">
                  <a:moveTo>
                    <a:pt x="699" y="0"/>
                  </a:moveTo>
                  <a:cubicBezTo>
                    <a:pt x="266" y="0"/>
                    <a:pt x="1" y="121"/>
                    <a:pt x="121" y="265"/>
                  </a:cubicBezTo>
                  <a:lnTo>
                    <a:pt x="2121" y="2771"/>
                  </a:lnTo>
                  <a:cubicBezTo>
                    <a:pt x="2242" y="2916"/>
                    <a:pt x="2699" y="3036"/>
                    <a:pt x="3157" y="3036"/>
                  </a:cubicBezTo>
                  <a:lnTo>
                    <a:pt x="11061" y="3061"/>
                  </a:lnTo>
                  <a:cubicBezTo>
                    <a:pt x="11519" y="3061"/>
                    <a:pt x="11784" y="2940"/>
                    <a:pt x="11664" y="2771"/>
                  </a:cubicBezTo>
                  <a:lnTo>
                    <a:pt x="9350" y="289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4188377" y="3328917"/>
              <a:ext cx="220474" cy="54803"/>
            </a:xfrm>
            <a:custGeom>
              <a:avLst/>
              <a:gdLst/>
              <a:ahLst/>
              <a:cxnLst/>
              <a:rect l="l" t="t" r="r" b="b"/>
              <a:pathLst>
                <a:path w="12218" h="3037" extrusionOk="0">
                  <a:moveTo>
                    <a:pt x="699" y="0"/>
                  </a:moveTo>
                  <a:cubicBezTo>
                    <a:pt x="241" y="0"/>
                    <a:pt x="0" y="97"/>
                    <a:pt x="145" y="265"/>
                  </a:cubicBezTo>
                  <a:lnTo>
                    <a:pt x="2506" y="2771"/>
                  </a:lnTo>
                  <a:cubicBezTo>
                    <a:pt x="2651" y="2916"/>
                    <a:pt x="3133" y="3037"/>
                    <a:pt x="3615" y="3037"/>
                  </a:cubicBezTo>
                  <a:lnTo>
                    <a:pt x="11495" y="3037"/>
                  </a:lnTo>
                  <a:cubicBezTo>
                    <a:pt x="11953" y="3037"/>
                    <a:pt x="12218" y="2916"/>
                    <a:pt x="12049" y="2771"/>
                  </a:cubicBezTo>
                  <a:lnTo>
                    <a:pt x="9374" y="265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1344937" y="3390667"/>
              <a:ext cx="547052" cy="54803"/>
            </a:xfrm>
            <a:custGeom>
              <a:avLst/>
              <a:gdLst/>
              <a:ahLst/>
              <a:cxnLst/>
              <a:rect l="l" t="t" r="r" b="b"/>
              <a:pathLst>
                <a:path w="30316" h="3037" extrusionOk="0">
                  <a:moveTo>
                    <a:pt x="4049" y="0"/>
                  </a:moveTo>
                  <a:cubicBezTo>
                    <a:pt x="3567" y="0"/>
                    <a:pt x="3061" y="96"/>
                    <a:pt x="2917" y="265"/>
                  </a:cubicBezTo>
                  <a:lnTo>
                    <a:pt x="169" y="2747"/>
                  </a:lnTo>
                  <a:cubicBezTo>
                    <a:pt x="1" y="2892"/>
                    <a:pt x="266" y="3012"/>
                    <a:pt x="748" y="3012"/>
                  </a:cubicBezTo>
                  <a:lnTo>
                    <a:pt x="27255" y="3036"/>
                  </a:lnTo>
                  <a:cubicBezTo>
                    <a:pt x="27761" y="3036"/>
                    <a:pt x="28243" y="2916"/>
                    <a:pt x="28340" y="2771"/>
                  </a:cubicBezTo>
                  <a:lnTo>
                    <a:pt x="30195" y="265"/>
                  </a:lnTo>
                  <a:cubicBezTo>
                    <a:pt x="30316" y="121"/>
                    <a:pt x="30026" y="0"/>
                    <a:pt x="2954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1884572" y="3390667"/>
              <a:ext cx="210495" cy="55236"/>
            </a:xfrm>
            <a:custGeom>
              <a:avLst/>
              <a:gdLst/>
              <a:ahLst/>
              <a:cxnLst/>
              <a:rect l="l" t="t" r="r" b="b"/>
              <a:pathLst>
                <a:path w="11665" h="3061" extrusionOk="0">
                  <a:moveTo>
                    <a:pt x="2941" y="0"/>
                  </a:moveTo>
                  <a:cubicBezTo>
                    <a:pt x="2483" y="0"/>
                    <a:pt x="2025" y="121"/>
                    <a:pt x="1905" y="265"/>
                  </a:cubicBezTo>
                  <a:lnTo>
                    <a:pt x="97" y="2771"/>
                  </a:lnTo>
                  <a:cubicBezTo>
                    <a:pt x="1" y="2916"/>
                    <a:pt x="290" y="3036"/>
                    <a:pt x="796" y="3036"/>
                  </a:cubicBezTo>
                  <a:lnTo>
                    <a:pt x="9038" y="3060"/>
                  </a:lnTo>
                  <a:cubicBezTo>
                    <a:pt x="9544" y="3060"/>
                    <a:pt x="10001" y="2940"/>
                    <a:pt x="10098" y="2795"/>
                  </a:cubicBezTo>
                  <a:lnTo>
                    <a:pt x="11592" y="289"/>
                  </a:lnTo>
                  <a:cubicBezTo>
                    <a:pt x="11664" y="145"/>
                    <a:pt x="11375" y="24"/>
                    <a:pt x="10893" y="24"/>
                  </a:cubicBezTo>
                  <a:lnTo>
                    <a:pt x="294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2096348" y="3391100"/>
              <a:ext cx="203096" cy="54803"/>
            </a:xfrm>
            <a:custGeom>
              <a:avLst/>
              <a:gdLst/>
              <a:ahLst/>
              <a:cxnLst/>
              <a:rect l="l" t="t" r="r" b="b"/>
              <a:pathLst>
                <a:path w="11255" h="3037" extrusionOk="0">
                  <a:moveTo>
                    <a:pt x="2531" y="0"/>
                  </a:moveTo>
                  <a:cubicBezTo>
                    <a:pt x="2049" y="0"/>
                    <a:pt x="1615" y="121"/>
                    <a:pt x="1519" y="265"/>
                  </a:cubicBezTo>
                  <a:lnTo>
                    <a:pt x="73" y="2771"/>
                  </a:lnTo>
                  <a:cubicBezTo>
                    <a:pt x="0" y="2916"/>
                    <a:pt x="314" y="3036"/>
                    <a:pt x="796" y="3036"/>
                  </a:cubicBezTo>
                  <a:lnTo>
                    <a:pt x="9061" y="3036"/>
                  </a:lnTo>
                  <a:cubicBezTo>
                    <a:pt x="9543" y="3036"/>
                    <a:pt x="10001" y="2916"/>
                    <a:pt x="10073" y="2771"/>
                  </a:cubicBezTo>
                  <a:lnTo>
                    <a:pt x="11206" y="265"/>
                  </a:lnTo>
                  <a:cubicBezTo>
                    <a:pt x="11254" y="121"/>
                    <a:pt x="10941" y="0"/>
                    <a:pt x="1045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2307240" y="3391100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2097" y="0"/>
                  </a:moveTo>
                  <a:cubicBezTo>
                    <a:pt x="1639" y="0"/>
                    <a:pt x="1206" y="121"/>
                    <a:pt x="1133" y="265"/>
                  </a:cubicBezTo>
                  <a:lnTo>
                    <a:pt x="49" y="2771"/>
                  </a:lnTo>
                  <a:cubicBezTo>
                    <a:pt x="1" y="2916"/>
                    <a:pt x="338" y="3036"/>
                    <a:pt x="820" y="3036"/>
                  </a:cubicBezTo>
                  <a:lnTo>
                    <a:pt x="9086" y="3036"/>
                  </a:lnTo>
                  <a:cubicBezTo>
                    <a:pt x="9568" y="3036"/>
                    <a:pt x="10001" y="2916"/>
                    <a:pt x="10050" y="2771"/>
                  </a:cubicBezTo>
                  <a:lnTo>
                    <a:pt x="10821" y="289"/>
                  </a:lnTo>
                  <a:cubicBezTo>
                    <a:pt x="10845" y="121"/>
                    <a:pt x="10507" y="0"/>
                    <a:pt x="1005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2518150" y="3391533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1663" y="0"/>
                  </a:moveTo>
                  <a:cubicBezTo>
                    <a:pt x="1205" y="0"/>
                    <a:pt x="795" y="97"/>
                    <a:pt x="747" y="265"/>
                  </a:cubicBezTo>
                  <a:lnTo>
                    <a:pt x="24" y="2747"/>
                  </a:lnTo>
                  <a:cubicBezTo>
                    <a:pt x="0" y="2916"/>
                    <a:pt x="362" y="3012"/>
                    <a:pt x="844" y="3037"/>
                  </a:cubicBezTo>
                  <a:lnTo>
                    <a:pt x="9109" y="3037"/>
                  </a:lnTo>
                  <a:cubicBezTo>
                    <a:pt x="9591" y="3037"/>
                    <a:pt x="10001" y="2916"/>
                    <a:pt x="10025" y="2772"/>
                  </a:cubicBezTo>
                  <a:lnTo>
                    <a:pt x="10410" y="265"/>
                  </a:lnTo>
                  <a:cubicBezTo>
                    <a:pt x="10434" y="121"/>
                    <a:pt x="10097" y="0"/>
                    <a:pt x="96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2729042" y="3391533"/>
              <a:ext cx="180919" cy="54803"/>
            </a:xfrm>
            <a:custGeom>
              <a:avLst/>
              <a:gdLst/>
              <a:ahLst/>
              <a:cxnLst/>
              <a:rect l="l" t="t" r="r" b="b"/>
              <a:pathLst>
                <a:path w="10026" h="3037" extrusionOk="0">
                  <a:moveTo>
                    <a:pt x="1254" y="0"/>
                  </a:moveTo>
                  <a:cubicBezTo>
                    <a:pt x="772" y="0"/>
                    <a:pt x="386" y="121"/>
                    <a:pt x="362" y="265"/>
                  </a:cubicBezTo>
                  <a:lnTo>
                    <a:pt x="25" y="2772"/>
                  </a:lnTo>
                  <a:cubicBezTo>
                    <a:pt x="1" y="2916"/>
                    <a:pt x="362" y="3037"/>
                    <a:pt x="868" y="3037"/>
                  </a:cubicBezTo>
                  <a:lnTo>
                    <a:pt x="9109" y="3037"/>
                  </a:lnTo>
                  <a:cubicBezTo>
                    <a:pt x="9616" y="3037"/>
                    <a:pt x="10001" y="2916"/>
                    <a:pt x="10001" y="2772"/>
                  </a:cubicBezTo>
                  <a:lnTo>
                    <a:pt x="10025" y="265"/>
                  </a:lnTo>
                  <a:cubicBezTo>
                    <a:pt x="10025" y="121"/>
                    <a:pt x="9664" y="0"/>
                    <a:pt x="918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939501" y="3391533"/>
              <a:ext cx="180919" cy="55236"/>
            </a:xfrm>
            <a:custGeom>
              <a:avLst/>
              <a:gdLst/>
              <a:ahLst/>
              <a:cxnLst/>
              <a:rect l="l" t="t" r="r" b="b"/>
              <a:pathLst>
                <a:path w="10026" h="3061" extrusionOk="0">
                  <a:moveTo>
                    <a:pt x="844" y="0"/>
                  </a:moveTo>
                  <a:cubicBezTo>
                    <a:pt x="386" y="0"/>
                    <a:pt x="1" y="121"/>
                    <a:pt x="1" y="265"/>
                  </a:cubicBezTo>
                  <a:lnTo>
                    <a:pt x="25" y="2772"/>
                  </a:lnTo>
                  <a:cubicBezTo>
                    <a:pt x="25" y="2916"/>
                    <a:pt x="410" y="3037"/>
                    <a:pt x="892" y="3037"/>
                  </a:cubicBezTo>
                  <a:lnTo>
                    <a:pt x="9158" y="3061"/>
                  </a:lnTo>
                  <a:cubicBezTo>
                    <a:pt x="9640" y="3061"/>
                    <a:pt x="10025" y="2940"/>
                    <a:pt x="10001" y="2796"/>
                  </a:cubicBezTo>
                  <a:lnTo>
                    <a:pt x="9664" y="289"/>
                  </a:lnTo>
                  <a:cubicBezTo>
                    <a:pt x="9664" y="145"/>
                    <a:pt x="9254" y="24"/>
                    <a:pt x="8796" y="24"/>
                  </a:cubicBezTo>
                  <a:lnTo>
                    <a:pt x="844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3143013" y="3391966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820" y="0"/>
                  </a:moveTo>
                  <a:cubicBezTo>
                    <a:pt x="362" y="0"/>
                    <a:pt x="1" y="121"/>
                    <a:pt x="25" y="265"/>
                  </a:cubicBezTo>
                  <a:lnTo>
                    <a:pt x="410" y="2772"/>
                  </a:lnTo>
                  <a:cubicBezTo>
                    <a:pt x="434" y="2916"/>
                    <a:pt x="844" y="3037"/>
                    <a:pt x="1326" y="3037"/>
                  </a:cubicBezTo>
                  <a:lnTo>
                    <a:pt x="9591" y="3037"/>
                  </a:lnTo>
                  <a:cubicBezTo>
                    <a:pt x="10073" y="3037"/>
                    <a:pt x="10435" y="2916"/>
                    <a:pt x="10387" y="2772"/>
                  </a:cubicBezTo>
                  <a:lnTo>
                    <a:pt x="9688" y="265"/>
                  </a:lnTo>
                  <a:cubicBezTo>
                    <a:pt x="9664" y="121"/>
                    <a:pt x="9254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3346524" y="3391966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820" y="0"/>
                  </a:moveTo>
                  <a:cubicBezTo>
                    <a:pt x="338" y="0"/>
                    <a:pt x="0" y="121"/>
                    <a:pt x="48" y="265"/>
                  </a:cubicBezTo>
                  <a:lnTo>
                    <a:pt x="795" y="2772"/>
                  </a:lnTo>
                  <a:cubicBezTo>
                    <a:pt x="844" y="2916"/>
                    <a:pt x="1277" y="3037"/>
                    <a:pt x="1759" y="3037"/>
                  </a:cubicBezTo>
                  <a:lnTo>
                    <a:pt x="10025" y="3037"/>
                  </a:lnTo>
                  <a:cubicBezTo>
                    <a:pt x="10507" y="3037"/>
                    <a:pt x="10844" y="2916"/>
                    <a:pt x="10772" y="2772"/>
                  </a:cubicBezTo>
                  <a:lnTo>
                    <a:pt x="9712" y="265"/>
                  </a:lnTo>
                  <a:cubicBezTo>
                    <a:pt x="9663" y="121"/>
                    <a:pt x="9230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3550018" y="3391966"/>
              <a:ext cx="203096" cy="55236"/>
            </a:xfrm>
            <a:custGeom>
              <a:avLst/>
              <a:gdLst/>
              <a:ahLst/>
              <a:cxnLst/>
              <a:rect l="l" t="t" r="r" b="b"/>
              <a:pathLst>
                <a:path w="11255" h="3061" extrusionOk="0">
                  <a:moveTo>
                    <a:pt x="796" y="0"/>
                  </a:moveTo>
                  <a:cubicBezTo>
                    <a:pt x="338" y="0"/>
                    <a:pt x="1" y="121"/>
                    <a:pt x="73" y="265"/>
                  </a:cubicBezTo>
                  <a:lnTo>
                    <a:pt x="1182" y="2772"/>
                  </a:lnTo>
                  <a:cubicBezTo>
                    <a:pt x="1254" y="2916"/>
                    <a:pt x="1688" y="3037"/>
                    <a:pt x="2194" y="3037"/>
                  </a:cubicBezTo>
                  <a:lnTo>
                    <a:pt x="10435" y="3061"/>
                  </a:lnTo>
                  <a:cubicBezTo>
                    <a:pt x="10917" y="3061"/>
                    <a:pt x="11255" y="2940"/>
                    <a:pt x="11158" y="2796"/>
                  </a:cubicBezTo>
                  <a:lnTo>
                    <a:pt x="9736" y="290"/>
                  </a:lnTo>
                  <a:cubicBezTo>
                    <a:pt x="9664" y="145"/>
                    <a:pt x="9206" y="24"/>
                    <a:pt x="8748" y="24"/>
                  </a:cubicBezTo>
                  <a:lnTo>
                    <a:pt x="796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3753529" y="3392399"/>
              <a:ext cx="210477" cy="54803"/>
            </a:xfrm>
            <a:custGeom>
              <a:avLst/>
              <a:gdLst/>
              <a:ahLst/>
              <a:cxnLst/>
              <a:rect l="l" t="t" r="r" b="b"/>
              <a:pathLst>
                <a:path w="11664" h="3037" extrusionOk="0">
                  <a:moveTo>
                    <a:pt x="772" y="0"/>
                  </a:moveTo>
                  <a:cubicBezTo>
                    <a:pt x="314" y="0"/>
                    <a:pt x="1" y="121"/>
                    <a:pt x="97" y="266"/>
                  </a:cubicBezTo>
                  <a:lnTo>
                    <a:pt x="1567" y="2772"/>
                  </a:lnTo>
                  <a:cubicBezTo>
                    <a:pt x="1663" y="2916"/>
                    <a:pt x="2121" y="3037"/>
                    <a:pt x="2603" y="3037"/>
                  </a:cubicBezTo>
                  <a:lnTo>
                    <a:pt x="10869" y="3037"/>
                  </a:lnTo>
                  <a:cubicBezTo>
                    <a:pt x="11351" y="3037"/>
                    <a:pt x="11664" y="2916"/>
                    <a:pt x="11568" y="2772"/>
                  </a:cubicBezTo>
                  <a:lnTo>
                    <a:pt x="9760" y="266"/>
                  </a:lnTo>
                  <a:cubicBezTo>
                    <a:pt x="9664" y="121"/>
                    <a:pt x="9206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3957041" y="3392399"/>
              <a:ext cx="217875" cy="54803"/>
            </a:xfrm>
            <a:custGeom>
              <a:avLst/>
              <a:gdLst/>
              <a:ahLst/>
              <a:cxnLst/>
              <a:rect l="l" t="t" r="r" b="b"/>
              <a:pathLst>
                <a:path w="12074" h="3037" extrusionOk="0">
                  <a:moveTo>
                    <a:pt x="771" y="0"/>
                  </a:moveTo>
                  <a:cubicBezTo>
                    <a:pt x="290" y="0"/>
                    <a:pt x="0" y="121"/>
                    <a:pt x="121" y="266"/>
                  </a:cubicBezTo>
                  <a:lnTo>
                    <a:pt x="1952" y="2772"/>
                  </a:lnTo>
                  <a:cubicBezTo>
                    <a:pt x="2073" y="2916"/>
                    <a:pt x="2555" y="3037"/>
                    <a:pt x="3037" y="3037"/>
                  </a:cubicBezTo>
                  <a:lnTo>
                    <a:pt x="11302" y="3037"/>
                  </a:lnTo>
                  <a:cubicBezTo>
                    <a:pt x="11784" y="3037"/>
                    <a:pt x="12073" y="2940"/>
                    <a:pt x="11953" y="2772"/>
                  </a:cubicBezTo>
                  <a:lnTo>
                    <a:pt x="9784" y="266"/>
                  </a:lnTo>
                  <a:cubicBezTo>
                    <a:pt x="9664" y="121"/>
                    <a:pt x="9182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4161418" y="3392399"/>
              <a:ext cx="315715" cy="55236"/>
            </a:xfrm>
            <a:custGeom>
              <a:avLst/>
              <a:gdLst/>
              <a:ahLst/>
              <a:cxnLst/>
              <a:rect l="l" t="t" r="r" b="b"/>
              <a:pathLst>
                <a:path w="17496" h="3061" extrusionOk="0">
                  <a:moveTo>
                    <a:pt x="747" y="0"/>
                  </a:moveTo>
                  <a:cubicBezTo>
                    <a:pt x="289" y="0"/>
                    <a:pt x="0" y="121"/>
                    <a:pt x="145" y="290"/>
                  </a:cubicBezTo>
                  <a:lnTo>
                    <a:pt x="2338" y="2772"/>
                  </a:lnTo>
                  <a:cubicBezTo>
                    <a:pt x="2482" y="2940"/>
                    <a:pt x="2988" y="3061"/>
                    <a:pt x="3470" y="3061"/>
                  </a:cubicBezTo>
                  <a:lnTo>
                    <a:pt x="16748" y="3061"/>
                  </a:lnTo>
                  <a:cubicBezTo>
                    <a:pt x="17230" y="3061"/>
                    <a:pt x="17495" y="2940"/>
                    <a:pt x="17351" y="2796"/>
                  </a:cubicBezTo>
                  <a:lnTo>
                    <a:pt x="14652" y="290"/>
                  </a:lnTo>
                  <a:cubicBezTo>
                    <a:pt x="14507" y="145"/>
                    <a:pt x="14001" y="25"/>
                    <a:pt x="13543" y="25"/>
                  </a:cubicBezTo>
                  <a:lnTo>
                    <a:pt x="747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684417" y="3742003"/>
              <a:ext cx="4454535" cy="35242"/>
            </a:xfrm>
            <a:custGeom>
              <a:avLst/>
              <a:gdLst/>
              <a:ahLst/>
              <a:cxnLst/>
              <a:rect l="l" t="t" r="r" b="b"/>
              <a:pathLst>
                <a:path w="246857" h="1953" extrusionOk="0">
                  <a:moveTo>
                    <a:pt x="940" y="1"/>
                  </a:moveTo>
                  <a:cubicBezTo>
                    <a:pt x="0" y="989"/>
                    <a:pt x="2314" y="1760"/>
                    <a:pt x="6386" y="1760"/>
                  </a:cubicBezTo>
                  <a:lnTo>
                    <a:pt x="240447" y="1953"/>
                  </a:lnTo>
                  <a:cubicBezTo>
                    <a:pt x="244519" y="1953"/>
                    <a:pt x="246857" y="1158"/>
                    <a:pt x="245917" y="194"/>
                  </a:cubicBezTo>
                  <a:lnTo>
                    <a:pt x="245917" y="194"/>
                  </a:lnTo>
                  <a:cubicBezTo>
                    <a:pt x="245309" y="732"/>
                    <a:pt x="243408" y="1111"/>
                    <a:pt x="240698" y="1111"/>
                  </a:cubicBezTo>
                  <a:cubicBezTo>
                    <a:pt x="240615" y="1111"/>
                    <a:pt x="240531" y="1110"/>
                    <a:pt x="240447" y="1109"/>
                  </a:cubicBezTo>
                  <a:lnTo>
                    <a:pt x="6386" y="941"/>
                  </a:lnTo>
                  <a:cubicBezTo>
                    <a:pt x="3543" y="941"/>
                    <a:pt x="1567" y="555"/>
                    <a:pt x="94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9"/>
            <p:cNvSpPr/>
            <p:nvPr/>
          </p:nvSpPr>
          <p:spPr>
            <a:xfrm>
              <a:off x="1468860" y="1158050"/>
              <a:ext cx="2937383" cy="1896800"/>
            </a:xfrm>
            <a:custGeom>
              <a:avLst/>
              <a:gdLst/>
              <a:ahLst/>
              <a:cxnLst/>
              <a:rect l="l" t="t" r="r" b="b"/>
              <a:pathLst>
                <a:path w="162781" h="105115" extrusionOk="0">
                  <a:moveTo>
                    <a:pt x="3543" y="1"/>
                  </a:moveTo>
                  <a:cubicBezTo>
                    <a:pt x="2242" y="1"/>
                    <a:pt x="1013" y="386"/>
                    <a:pt x="1" y="1061"/>
                  </a:cubicBezTo>
                  <a:lnTo>
                    <a:pt x="162684" y="105115"/>
                  </a:lnTo>
                  <a:lnTo>
                    <a:pt x="162781" y="6676"/>
                  </a:lnTo>
                  <a:cubicBezTo>
                    <a:pt x="162781" y="3061"/>
                    <a:pt x="159841" y="121"/>
                    <a:pt x="156250" y="121"/>
                  </a:cubicBezTo>
                  <a:lnTo>
                    <a:pt x="3543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46B929-9508-46E7-B333-6F1814DCF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20" b="6312"/>
          <a:stretch/>
        </p:blipFill>
        <p:spPr>
          <a:xfrm>
            <a:off x="1038303" y="1170855"/>
            <a:ext cx="2950354" cy="1981194"/>
          </a:xfrm>
          <a:prstGeom prst="rect">
            <a:avLst/>
          </a:prstGeom>
        </p:spPr>
      </p:pic>
      <p:sp>
        <p:nvSpPr>
          <p:cNvPr id="82" name="Google Shape;335;p27">
            <a:extLst>
              <a:ext uri="{FF2B5EF4-FFF2-40B4-BE49-F238E27FC236}">
                <a16:creationId xmlns:a16="http://schemas.microsoft.com/office/drawing/2014/main" id="{163E3193-B737-409F-9605-8082DBE418F6}"/>
              </a:ext>
            </a:extLst>
          </p:cNvPr>
          <p:cNvSpPr txBox="1">
            <a:spLocks/>
          </p:cNvSpPr>
          <p:nvPr/>
        </p:nvSpPr>
        <p:spPr>
          <a:xfrm>
            <a:off x="254238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3594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Webscraping &amp;</a:t>
            </a:r>
            <a:br>
              <a:rPr lang="en" dirty="0"/>
            </a:br>
            <a:r>
              <a:rPr lang="en" dirty="0"/>
              <a:t>preprocessing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359400" y="20821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E41C93"/>
                </a:solidFill>
              </a:rPr>
              <a:t>03</a:t>
            </a:r>
            <a:endParaRPr sz="6400" dirty="0">
              <a:solidFill>
                <a:srgbClr val="E41C93"/>
              </a:solidFill>
            </a:endParaRPr>
          </a:p>
        </p:txBody>
      </p:sp>
      <p:sp>
        <p:nvSpPr>
          <p:cNvPr id="6" name="Google Shape;335;p27">
            <a:extLst>
              <a:ext uri="{FF2B5EF4-FFF2-40B4-BE49-F238E27FC236}">
                <a16:creationId xmlns:a16="http://schemas.microsoft.com/office/drawing/2014/main" id="{E6963E53-0192-440A-A03D-7A6C9301E326}"/>
              </a:ext>
            </a:extLst>
          </p:cNvPr>
          <p:cNvSpPr txBox="1">
            <a:spLocks/>
          </p:cNvSpPr>
          <p:nvPr/>
        </p:nvSpPr>
        <p:spPr>
          <a:xfrm>
            <a:off x="6781277" y="4747200"/>
            <a:ext cx="3165805" cy="23826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  <p:extLst>
      <p:ext uri="{BB962C8B-B14F-4D97-AF65-F5344CB8AC3E}">
        <p14:creationId xmlns:p14="http://schemas.microsoft.com/office/powerpoint/2010/main" val="305008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0;p43">
            <a:extLst>
              <a:ext uri="{FF2B5EF4-FFF2-40B4-BE49-F238E27FC236}">
                <a16:creationId xmlns:a16="http://schemas.microsoft.com/office/drawing/2014/main" id="{3E580274-C75F-4C1A-B7D5-80EEE9E63D5F}"/>
              </a:ext>
            </a:extLst>
          </p:cNvPr>
          <p:cNvSpPr txBox="1">
            <a:spLocks/>
          </p:cNvSpPr>
          <p:nvPr/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000" b="1" dirty="0">
                <a:solidFill>
                  <a:srgbClr val="E41C93"/>
                </a:solidFill>
                <a:latin typeface="Overpass Mono" panose="020B0604020202020204" charset="0"/>
              </a:rPr>
              <a:t>Data Input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7DD98A-362C-4432-8462-718500C5767B}"/>
              </a:ext>
            </a:extLst>
          </p:cNvPr>
          <p:cNvGrpSpPr/>
          <p:nvPr/>
        </p:nvGrpSpPr>
        <p:grpSpPr>
          <a:xfrm>
            <a:off x="-83070" y="593687"/>
            <a:ext cx="6983977" cy="4345758"/>
            <a:chOff x="-58724" y="676500"/>
            <a:chExt cx="6983977" cy="43457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783278-6184-4B28-826B-0F0AE8F0C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8886" b="28889"/>
            <a:stretch/>
          </p:blipFill>
          <p:spPr>
            <a:xfrm>
              <a:off x="-58724" y="676500"/>
              <a:ext cx="6983977" cy="4345758"/>
            </a:xfrm>
            <a:prstGeom prst="rect">
              <a:avLst/>
            </a:prstGeom>
          </p:spPr>
        </p:pic>
        <p:sp>
          <p:nvSpPr>
            <p:cNvPr id="8" name="Google Shape;3266;p59">
              <a:extLst>
                <a:ext uri="{FF2B5EF4-FFF2-40B4-BE49-F238E27FC236}">
                  <a16:creationId xmlns:a16="http://schemas.microsoft.com/office/drawing/2014/main" id="{AF615E8D-F693-474A-8EA0-0803522BE0B3}"/>
                </a:ext>
              </a:extLst>
            </p:cNvPr>
            <p:cNvSpPr/>
            <p:nvPr/>
          </p:nvSpPr>
          <p:spPr>
            <a:xfrm flipH="1">
              <a:off x="1307323" y="1228530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6;p59">
              <a:extLst>
                <a:ext uri="{FF2B5EF4-FFF2-40B4-BE49-F238E27FC236}">
                  <a16:creationId xmlns:a16="http://schemas.microsoft.com/office/drawing/2014/main" id="{21B8ED69-64CB-4AD9-A4F3-484CAACA1C0E}"/>
                </a:ext>
              </a:extLst>
            </p:cNvPr>
            <p:cNvSpPr/>
            <p:nvPr/>
          </p:nvSpPr>
          <p:spPr>
            <a:xfrm flipH="1">
              <a:off x="2253945" y="2207968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59">
              <a:extLst>
                <a:ext uri="{FF2B5EF4-FFF2-40B4-BE49-F238E27FC236}">
                  <a16:creationId xmlns:a16="http://schemas.microsoft.com/office/drawing/2014/main" id="{856CB9B9-F6F6-4473-ACBF-B5B6AF1A1F49}"/>
                </a:ext>
              </a:extLst>
            </p:cNvPr>
            <p:cNvSpPr/>
            <p:nvPr/>
          </p:nvSpPr>
          <p:spPr>
            <a:xfrm flipH="1">
              <a:off x="3100454" y="2242368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6;p59">
              <a:extLst>
                <a:ext uri="{FF2B5EF4-FFF2-40B4-BE49-F238E27FC236}">
                  <a16:creationId xmlns:a16="http://schemas.microsoft.com/office/drawing/2014/main" id="{06F8D22B-4991-4FDA-9E91-9719800FE70D}"/>
                </a:ext>
              </a:extLst>
            </p:cNvPr>
            <p:cNvSpPr/>
            <p:nvPr/>
          </p:nvSpPr>
          <p:spPr>
            <a:xfrm flipH="1">
              <a:off x="2751321" y="2886922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6;p59">
              <a:extLst>
                <a:ext uri="{FF2B5EF4-FFF2-40B4-BE49-F238E27FC236}">
                  <a16:creationId xmlns:a16="http://schemas.microsoft.com/office/drawing/2014/main" id="{32FBA97C-DE0C-4F1D-B582-1222A3906455}"/>
                </a:ext>
              </a:extLst>
            </p:cNvPr>
            <p:cNvSpPr/>
            <p:nvPr/>
          </p:nvSpPr>
          <p:spPr>
            <a:xfrm flipH="1">
              <a:off x="3798669" y="2832852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6;p59">
              <a:extLst>
                <a:ext uri="{FF2B5EF4-FFF2-40B4-BE49-F238E27FC236}">
                  <a16:creationId xmlns:a16="http://schemas.microsoft.com/office/drawing/2014/main" id="{A216666F-A1D4-45E4-A51C-1529B01414B0}"/>
                </a:ext>
              </a:extLst>
            </p:cNvPr>
            <p:cNvSpPr/>
            <p:nvPr/>
          </p:nvSpPr>
          <p:spPr>
            <a:xfrm flipH="1">
              <a:off x="4397676" y="2124240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66;p59">
              <a:extLst>
                <a:ext uri="{FF2B5EF4-FFF2-40B4-BE49-F238E27FC236}">
                  <a16:creationId xmlns:a16="http://schemas.microsoft.com/office/drawing/2014/main" id="{40D929DE-CD29-4DDE-971A-C926E7BFFBB8}"/>
                </a:ext>
              </a:extLst>
            </p:cNvPr>
            <p:cNvSpPr/>
            <p:nvPr/>
          </p:nvSpPr>
          <p:spPr>
            <a:xfrm flipH="1">
              <a:off x="4770691" y="1959115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66;p59">
              <a:extLst>
                <a:ext uri="{FF2B5EF4-FFF2-40B4-BE49-F238E27FC236}">
                  <a16:creationId xmlns:a16="http://schemas.microsoft.com/office/drawing/2014/main" id="{903F5C3B-1147-40B7-AD85-8C526AF56E7A}"/>
                </a:ext>
              </a:extLst>
            </p:cNvPr>
            <p:cNvSpPr/>
            <p:nvPr/>
          </p:nvSpPr>
          <p:spPr>
            <a:xfrm flipH="1">
              <a:off x="2523207" y="1781744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66;p59">
              <a:extLst>
                <a:ext uri="{FF2B5EF4-FFF2-40B4-BE49-F238E27FC236}">
                  <a16:creationId xmlns:a16="http://schemas.microsoft.com/office/drawing/2014/main" id="{E75A289C-8F2A-44F1-9D96-45287F432B50}"/>
                </a:ext>
              </a:extLst>
            </p:cNvPr>
            <p:cNvSpPr/>
            <p:nvPr/>
          </p:nvSpPr>
          <p:spPr>
            <a:xfrm flipH="1">
              <a:off x="1497983" y="2609586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6;p59">
              <a:extLst>
                <a:ext uri="{FF2B5EF4-FFF2-40B4-BE49-F238E27FC236}">
                  <a16:creationId xmlns:a16="http://schemas.microsoft.com/office/drawing/2014/main" id="{E9315304-FEA7-4716-95B0-C9F71E8E24FE}"/>
                </a:ext>
              </a:extLst>
            </p:cNvPr>
            <p:cNvSpPr/>
            <p:nvPr/>
          </p:nvSpPr>
          <p:spPr>
            <a:xfrm flipH="1">
              <a:off x="2849803" y="3262873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6;p59">
              <a:extLst>
                <a:ext uri="{FF2B5EF4-FFF2-40B4-BE49-F238E27FC236}">
                  <a16:creationId xmlns:a16="http://schemas.microsoft.com/office/drawing/2014/main" id="{C9A11D9E-32AD-4C9A-9D3E-9F9CC4E98D34}"/>
                </a:ext>
              </a:extLst>
            </p:cNvPr>
            <p:cNvSpPr/>
            <p:nvPr/>
          </p:nvSpPr>
          <p:spPr>
            <a:xfrm flipH="1">
              <a:off x="3162652" y="1525993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6;p59">
              <a:extLst>
                <a:ext uri="{FF2B5EF4-FFF2-40B4-BE49-F238E27FC236}">
                  <a16:creationId xmlns:a16="http://schemas.microsoft.com/office/drawing/2014/main" id="{619FEB9F-239D-4DF4-81E2-438BAF402CBC}"/>
                </a:ext>
              </a:extLst>
            </p:cNvPr>
            <p:cNvSpPr/>
            <p:nvPr/>
          </p:nvSpPr>
          <p:spPr>
            <a:xfrm flipH="1">
              <a:off x="4681824" y="3016161"/>
              <a:ext cx="370183" cy="594926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726;p47">
            <a:extLst>
              <a:ext uri="{FF2B5EF4-FFF2-40B4-BE49-F238E27FC236}">
                <a16:creationId xmlns:a16="http://schemas.microsoft.com/office/drawing/2014/main" id="{BB66D2C5-A1E0-49FE-96C8-11C074610129}"/>
              </a:ext>
            </a:extLst>
          </p:cNvPr>
          <p:cNvSpPr txBox="1">
            <a:spLocks/>
          </p:cNvSpPr>
          <p:nvPr/>
        </p:nvSpPr>
        <p:spPr>
          <a:xfrm>
            <a:off x="5816090" y="3206311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000" dirty="0">
                <a:solidFill>
                  <a:schemeClr val="tx1"/>
                </a:solidFill>
                <a:latin typeface="Anaheim" panose="020B0604020202020204" charset="0"/>
              </a:rPr>
              <a:t>Listing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159401-AA1D-4AC8-83F7-77EACD9810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993791" y="3307701"/>
            <a:ext cx="355889" cy="366434"/>
          </a:xfrm>
          <a:prstGeom prst="rect">
            <a:avLst/>
          </a:prstGeom>
        </p:spPr>
      </p:pic>
      <p:sp>
        <p:nvSpPr>
          <p:cNvPr id="31" name="Google Shape;726;p47">
            <a:extLst>
              <a:ext uri="{FF2B5EF4-FFF2-40B4-BE49-F238E27FC236}">
                <a16:creationId xmlns:a16="http://schemas.microsoft.com/office/drawing/2014/main" id="{69316819-F662-4C9B-8B20-E04E93DD0C28}"/>
              </a:ext>
            </a:extLst>
          </p:cNvPr>
          <p:cNvSpPr txBox="1">
            <a:spLocks/>
          </p:cNvSpPr>
          <p:nvPr/>
        </p:nvSpPr>
        <p:spPr>
          <a:xfrm>
            <a:off x="6147668" y="3797871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000" dirty="0">
                <a:solidFill>
                  <a:schemeClr val="tx1"/>
                </a:solidFill>
                <a:latin typeface="Anaheim" panose="020B0604020202020204" charset="0"/>
              </a:rPr>
              <a:t>Listing Description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82901E-B1B9-4143-A921-CF662E3712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995365" y="3902021"/>
            <a:ext cx="355889" cy="3664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E77368-9C8A-4C45-B2CB-E6F08672D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483" y="2268356"/>
            <a:ext cx="708849" cy="737847"/>
          </a:xfrm>
          <a:prstGeom prst="rect">
            <a:avLst/>
          </a:prstGeom>
        </p:spPr>
      </p:pic>
      <p:sp>
        <p:nvSpPr>
          <p:cNvPr id="40" name="Google Shape;335;p27">
            <a:extLst>
              <a:ext uri="{FF2B5EF4-FFF2-40B4-BE49-F238E27FC236}">
                <a16:creationId xmlns:a16="http://schemas.microsoft.com/office/drawing/2014/main" id="{113D0DA4-1867-450D-99EA-B41854A18C87}"/>
              </a:ext>
            </a:extLst>
          </p:cNvPr>
          <p:cNvSpPr txBox="1">
            <a:spLocks/>
          </p:cNvSpPr>
          <p:nvPr/>
        </p:nvSpPr>
        <p:spPr>
          <a:xfrm>
            <a:off x="6781277" y="4747200"/>
            <a:ext cx="3165805" cy="23826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  <p:sp>
        <p:nvSpPr>
          <p:cNvPr id="41" name="Google Shape;664;p43">
            <a:extLst>
              <a:ext uri="{FF2B5EF4-FFF2-40B4-BE49-F238E27FC236}">
                <a16:creationId xmlns:a16="http://schemas.microsoft.com/office/drawing/2014/main" id="{A55074A7-F91B-4148-87AD-8849F93B0181}"/>
              </a:ext>
            </a:extLst>
          </p:cNvPr>
          <p:cNvSpPr txBox="1">
            <a:spLocks/>
          </p:cNvSpPr>
          <p:nvPr/>
        </p:nvSpPr>
        <p:spPr>
          <a:xfrm>
            <a:off x="7441036" y="340485"/>
            <a:ext cx="1702964" cy="480744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1800" b="1" dirty="0">
                <a:solidFill>
                  <a:schemeClr val="bg1"/>
                </a:solidFill>
                <a:latin typeface="Overpass Mono" panose="020B0604020202020204" charset="0"/>
              </a:rPr>
              <a:t>  Step 0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F89A895-8A5E-4091-8136-8B1EA8BCA3C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813" y="320363"/>
            <a:ext cx="540827" cy="520376"/>
          </a:xfrm>
          <a:prstGeom prst="rect">
            <a:avLst/>
          </a:prstGeom>
        </p:spPr>
      </p:pic>
      <p:sp>
        <p:nvSpPr>
          <p:cNvPr id="43" name="Google Shape;3266;p59">
            <a:extLst>
              <a:ext uri="{FF2B5EF4-FFF2-40B4-BE49-F238E27FC236}">
                <a16:creationId xmlns:a16="http://schemas.microsoft.com/office/drawing/2014/main" id="{C4EB02DF-770F-4473-9EA3-65AF11AB44A7}"/>
              </a:ext>
            </a:extLst>
          </p:cNvPr>
          <p:cNvSpPr/>
          <p:nvPr/>
        </p:nvSpPr>
        <p:spPr>
          <a:xfrm flipH="1">
            <a:off x="774267" y="3468511"/>
            <a:ext cx="355888" cy="52440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726;p47">
            <a:extLst>
              <a:ext uri="{FF2B5EF4-FFF2-40B4-BE49-F238E27FC236}">
                <a16:creationId xmlns:a16="http://schemas.microsoft.com/office/drawing/2014/main" id="{E70A48CE-11C0-4637-B260-B6144BF2C405}"/>
              </a:ext>
            </a:extLst>
          </p:cNvPr>
          <p:cNvSpPr txBox="1">
            <a:spLocks/>
          </p:cNvSpPr>
          <p:nvPr/>
        </p:nvSpPr>
        <p:spPr>
          <a:xfrm>
            <a:off x="-293414" y="3941778"/>
            <a:ext cx="2481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000" dirty="0">
                <a:solidFill>
                  <a:schemeClr val="tx1"/>
                </a:solidFill>
                <a:latin typeface="Anaheim" panose="020B0604020202020204" charset="0"/>
              </a:rPr>
              <a:t>20 Cities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33BF7BA-AD7B-4A38-AEA5-167EC7C99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37" y="446756"/>
            <a:ext cx="6246943" cy="2383604"/>
          </a:xfrm>
          <a:prstGeom prst="rect">
            <a:avLst/>
          </a:prstGeom>
        </p:spPr>
      </p:pic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8C38E47-535E-4623-AE9B-F185FE63A682}"/>
              </a:ext>
            </a:extLst>
          </p:cNvPr>
          <p:cNvSpPr/>
          <p:nvPr/>
        </p:nvSpPr>
        <p:spPr>
          <a:xfrm>
            <a:off x="5698281" y="2939043"/>
            <a:ext cx="453988" cy="30149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33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1C93"/>
                </a:solidFill>
              </a:rPr>
              <a:t>Preprocessing steps</a:t>
            </a:r>
            <a:endParaRPr dirty="0">
              <a:solidFill>
                <a:srgbClr val="E41C93"/>
              </a:solidFill>
            </a:endParaRPr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Stop words removal</a:t>
            </a: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Step 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Tokenization</a:t>
            </a: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25" y="1753324"/>
            <a:ext cx="1957500" cy="5298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 Step 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Lowercasing</a:t>
            </a: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ā </a:t>
            </a:r>
            <a:r>
              <a:rPr lang="en" dirty="0">
                <a:solidFill>
                  <a:schemeClr val="bg1"/>
                </a:solidFill>
              </a:rPr>
              <a:t>Step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Vectorization</a:t>
            </a:r>
            <a:endParaRPr dirty="0"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 Step 6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69" name="Google Shape;669;p43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Stemming</a:t>
            </a:r>
            <a:endParaRPr dirty="0"/>
          </a:p>
        </p:txBody>
      </p:sp>
      <p:sp>
        <p:nvSpPr>
          <p:cNvPr id="670" name="Google Shape;670;p43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 Step 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Lemmatization</a:t>
            </a:r>
            <a:endParaRPr dirty="0"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 Step 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Google Shape;335;p27">
            <a:extLst>
              <a:ext uri="{FF2B5EF4-FFF2-40B4-BE49-F238E27FC236}">
                <a16:creationId xmlns:a16="http://schemas.microsoft.com/office/drawing/2014/main" id="{225CC14F-A8E3-464A-93D3-97785B851B9C}"/>
              </a:ext>
            </a:extLst>
          </p:cNvPr>
          <p:cNvSpPr txBox="1">
            <a:spLocks/>
          </p:cNvSpPr>
          <p:nvPr/>
        </p:nvSpPr>
        <p:spPr>
          <a:xfrm>
            <a:off x="6770270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F1852-8973-4ACD-8303-55E3B22843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391" y="1775439"/>
            <a:ext cx="578408" cy="50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5A36-A860-4AB1-92B3-32174C85C3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4953" y="1753323"/>
            <a:ext cx="592659" cy="5298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D2F7E9-7E9F-415B-97B6-F8875C7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5994" y="3296624"/>
            <a:ext cx="592659" cy="5298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9137A3-9ACE-4BC9-87CE-7DF80B69BA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594" y="3292826"/>
            <a:ext cx="592659" cy="529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FC77B-3D4F-47F2-92FB-C654BEF6A35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1F3F2"/>
              </a:clrFrom>
              <a:clrTo>
                <a:srgbClr val="F1F3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3317" y="3302737"/>
            <a:ext cx="621002" cy="534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0;p43">
            <a:extLst>
              <a:ext uri="{FF2B5EF4-FFF2-40B4-BE49-F238E27FC236}">
                <a16:creationId xmlns:a16="http://schemas.microsoft.com/office/drawing/2014/main" id="{7F78DFED-4C51-43F3-941F-192F2D9275A3}"/>
              </a:ext>
            </a:extLst>
          </p:cNvPr>
          <p:cNvSpPr txBox="1">
            <a:spLocks/>
          </p:cNvSpPr>
          <p:nvPr/>
        </p:nvSpPr>
        <p:spPr>
          <a:xfrm>
            <a:off x="1190077" y="301772"/>
            <a:ext cx="6588000" cy="66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000" b="1" dirty="0">
                <a:solidFill>
                  <a:srgbClr val="E41C93"/>
                </a:solidFill>
                <a:latin typeface="Overpass Mono" panose="020B0604020202020204" charset="0"/>
              </a:rPr>
              <a:t>LDA Topic Modelling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EF63F3-5AB5-409F-8EDB-031955C53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698889"/>
              </p:ext>
            </p:extLst>
          </p:nvPr>
        </p:nvGraphicFramePr>
        <p:xfrm>
          <a:off x="1436077" y="1137627"/>
          <a:ext cx="6096000" cy="3545840"/>
        </p:xfrm>
        <a:graphic>
          <a:graphicData uri="http://schemas.openxmlformats.org/drawingml/2006/table">
            <a:tbl>
              <a:tblPr firstRow="1" bandRow="1">
                <a:tableStyleId>{64345376-0226-4A43-82D2-B65423073F93}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3734215567"/>
                    </a:ext>
                  </a:extLst>
                </a:gridCol>
                <a:gridCol w="2523392">
                  <a:extLst>
                    <a:ext uri="{9D8B030D-6E8A-4147-A177-3AD203B41FA5}">
                      <a16:colId xmlns:a16="http://schemas.microsoft.com/office/drawing/2014/main" val="592053878"/>
                    </a:ext>
                  </a:extLst>
                </a:gridCol>
                <a:gridCol w="2467708">
                  <a:extLst>
                    <a:ext uri="{9D8B030D-6E8A-4147-A177-3AD203B41FA5}">
                      <a16:colId xmlns:a16="http://schemas.microsoft.com/office/drawing/2014/main" val="119621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Overpass Mono" panose="020B0604020202020204" charset="0"/>
                        </a:rPr>
                        <a:t>Topics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Overpass Mono" panose="020B0604020202020204" charset="0"/>
                        </a:rPr>
                        <a:t>Key 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Overpass Mono" panose="020B0604020202020204" charset="0"/>
                        </a:rPr>
                        <a:t>Finalized Topic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765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Topic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“surfboard” “wet suit” “fish”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Water Sports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11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Topic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“ski” “boot” “woman”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Woman Sport 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866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Topic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“steelhead” “helmet” “size”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General 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44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Topic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“golf” “Iron” “size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Golf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62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Topic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“snowboard” “good” condition”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Winter Sports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58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Topic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“boots” “ski” “boy”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Men Sport 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96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Topic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“board” size” condition”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Skating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24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Topic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“gym” “weight” “bar”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naheim" panose="020B0604020202020204" charset="0"/>
                        </a:rPr>
                        <a:t>Workout Equipment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71435"/>
                  </a:ext>
                </a:extLst>
              </a:tr>
            </a:tbl>
          </a:graphicData>
        </a:graphic>
      </p:graphicFrame>
      <p:sp>
        <p:nvSpPr>
          <p:cNvPr id="6" name="Google Shape;335;p27">
            <a:extLst>
              <a:ext uri="{FF2B5EF4-FFF2-40B4-BE49-F238E27FC236}">
                <a16:creationId xmlns:a16="http://schemas.microsoft.com/office/drawing/2014/main" id="{AF488A5E-7EC0-428B-AB11-19475A7BEDE4}"/>
              </a:ext>
            </a:extLst>
          </p:cNvPr>
          <p:cNvSpPr txBox="1">
            <a:spLocks/>
          </p:cNvSpPr>
          <p:nvPr/>
        </p:nvSpPr>
        <p:spPr>
          <a:xfrm>
            <a:off x="6770270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  <p:extLst>
      <p:ext uri="{BB962C8B-B14F-4D97-AF65-F5344CB8AC3E}">
        <p14:creationId xmlns:p14="http://schemas.microsoft.com/office/powerpoint/2010/main" val="17876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D8343466-61B9-4B36-A9BE-DE0CF123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E41C93"/>
                </a:solidFill>
              </a:rPr>
              <a:t>Category Tagging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CA7AFD8-0D79-4DE8-BD77-680664585FA9}"/>
              </a:ext>
            </a:extLst>
          </p:cNvPr>
          <p:cNvGrpSpPr/>
          <p:nvPr/>
        </p:nvGrpSpPr>
        <p:grpSpPr>
          <a:xfrm>
            <a:off x="735803" y="1496846"/>
            <a:ext cx="7806617" cy="2703486"/>
            <a:chOff x="728534" y="1602297"/>
            <a:chExt cx="7806617" cy="270348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A8F3739-C905-4408-88E9-4489A087A8DC}"/>
                </a:ext>
              </a:extLst>
            </p:cNvPr>
            <p:cNvGrpSpPr/>
            <p:nvPr/>
          </p:nvGrpSpPr>
          <p:grpSpPr>
            <a:xfrm>
              <a:off x="1907223" y="1602297"/>
              <a:ext cx="6480940" cy="1093505"/>
              <a:chOff x="3755490" y="1182177"/>
              <a:chExt cx="5011894" cy="845715"/>
            </a:xfrm>
            <a:solidFill>
              <a:schemeClr val="tx2"/>
            </a:solidFill>
          </p:grpSpPr>
          <p:grpSp>
            <p:nvGrpSpPr>
              <p:cNvPr id="4" name="Google Shape;4314;p60">
                <a:extLst>
                  <a:ext uri="{FF2B5EF4-FFF2-40B4-BE49-F238E27FC236}">
                    <a16:creationId xmlns:a16="http://schemas.microsoft.com/office/drawing/2014/main" id="{B457DF0A-EA35-402C-9547-1B5B5A75FA18}"/>
                  </a:ext>
                </a:extLst>
              </p:cNvPr>
              <p:cNvGrpSpPr/>
              <p:nvPr/>
            </p:nvGrpSpPr>
            <p:grpSpPr>
              <a:xfrm>
                <a:off x="3755490" y="1182177"/>
                <a:ext cx="4004325" cy="845022"/>
                <a:chOff x="6777990" y="3874492"/>
                <a:chExt cx="1646915" cy="356237"/>
              </a:xfrm>
              <a:grpFill/>
            </p:grpSpPr>
            <p:sp>
              <p:nvSpPr>
                <p:cNvPr id="16" name="Google Shape;4317;p60">
                  <a:extLst>
                    <a:ext uri="{FF2B5EF4-FFF2-40B4-BE49-F238E27FC236}">
                      <a16:creationId xmlns:a16="http://schemas.microsoft.com/office/drawing/2014/main" id="{B5797111-560A-4A6B-9B78-EB07991A5C1F}"/>
                    </a:ext>
                  </a:extLst>
                </p:cNvPr>
                <p:cNvSpPr/>
                <p:nvPr/>
              </p:nvSpPr>
              <p:spPr>
                <a:xfrm>
                  <a:off x="6777990" y="3874492"/>
                  <a:ext cx="411129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2" h="60023" extrusionOk="0">
                      <a:moveTo>
                        <a:pt x="17333" y="0"/>
                      </a:moveTo>
                      <a:lnTo>
                        <a:pt x="0" y="30011"/>
                      </a:lnTo>
                      <a:lnTo>
                        <a:pt x="17333" y="60023"/>
                      </a:lnTo>
                      <a:lnTo>
                        <a:pt x="51939" y="60023"/>
                      </a:lnTo>
                      <a:lnTo>
                        <a:pt x="69271" y="30011"/>
                      </a:lnTo>
                      <a:lnTo>
                        <a:pt x="51939" y="0"/>
                      </a:lnTo>
                      <a:close/>
                    </a:path>
                  </a:pathLst>
                </a:custGeom>
                <a:grpFill/>
                <a:ln w="19050" cap="flat" cmpd="sng">
                  <a:noFill/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" name="Google Shape;4320;p60">
                  <a:extLst>
                    <a:ext uri="{FF2B5EF4-FFF2-40B4-BE49-F238E27FC236}">
                      <a16:creationId xmlns:a16="http://schemas.microsoft.com/office/drawing/2014/main" id="{BECE7BE9-B288-4CCA-AF9E-86DD7008C8C5}"/>
                    </a:ext>
                  </a:extLst>
                </p:cNvPr>
                <p:cNvSpPr/>
                <p:nvPr/>
              </p:nvSpPr>
              <p:spPr>
                <a:xfrm>
                  <a:off x="7188425" y="3874492"/>
                  <a:ext cx="411123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1" h="60023" extrusionOk="0">
                      <a:moveTo>
                        <a:pt x="17274" y="0"/>
                      </a:moveTo>
                      <a:lnTo>
                        <a:pt x="0" y="30011"/>
                      </a:lnTo>
                      <a:lnTo>
                        <a:pt x="17274" y="60023"/>
                      </a:lnTo>
                      <a:lnTo>
                        <a:pt x="51939" y="60023"/>
                      </a:lnTo>
                      <a:lnTo>
                        <a:pt x="69271" y="30011"/>
                      </a:lnTo>
                      <a:lnTo>
                        <a:pt x="51939" y="0"/>
                      </a:lnTo>
                      <a:close/>
                    </a:path>
                  </a:pathLst>
                </a:custGeom>
                <a:grpFill/>
                <a:ln w="19050" cap="flat" cmpd="sng">
                  <a:noFill/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4323;p60">
                  <a:extLst>
                    <a:ext uri="{FF2B5EF4-FFF2-40B4-BE49-F238E27FC236}">
                      <a16:creationId xmlns:a16="http://schemas.microsoft.com/office/drawing/2014/main" id="{2F99AA3F-BE71-4197-8B46-440DCCA0C6CC}"/>
                    </a:ext>
                  </a:extLst>
                </p:cNvPr>
                <p:cNvSpPr/>
                <p:nvPr/>
              </p:nvSpPr>
              <p:spPr>
                <a:xfrm>
                  <a:off x="7603341" y="3874492"/>
                  <a:ext cx="411474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0" h="60023" extrusionOk="0">
                      <a:moveTo>
                        <a:pt x="17333" y="0"/>
                      </a:moveTo>
                      <a:lnTo>
                        <a:pt x="1" y="30011"/>
                      </a:lnTo>
                      <a:lnTo>
                        <a:pt x="17333" y="60023"/>
                      </a:lnTo>
                      <a:lnTo>
                        <a:pt x="51998" y="60023"/>
                      </a:lnTo>
                      <a:lnTo>
                        <a:pt x="69330" y="30011"/>
                      </a:lnTo>
                      <a:lnTo>
                        <a:pt x="51998" y="0"/>
                      </a:lnTo>
                      <a:close/>
                    </a:path>
                  </a:pathLst>
                </a:custGeom>
                <a:grpFill/>
                <a:ln w="19050" cap="flat" cmpd="sng">
                  <a:noFill/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4326;p60">
                  <a:extLst>
                    <a:ext uri="{FF2B5EF4-FFF2-40B4-BE49-F238E27FC236}">
                      <a16:creationId xmlns:a16="http://schemas.microsoft.com/office/drawing/2014/main" id="{36A474B1-D7DD-4F4F-91A2-BD0CFCDA496C}"/>
                    </a:ext>
                  </a:extLst>
                </p:cNvPr>
                <p:cNvSpPr/>
                <p:nvPr/>
              </p:nvSpPr>
              <p:spPr>
                <a:xfrm>
                  <a:off x="8013776" y="3874492"/>
                  <a:ext cx="411129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2" h="60023" extrusionOk="0">
                      <a:moveTo>
                        <a:pt x="17333" y="0"/>
                      </a:moveTo>
                      <a:lnTo>
                        <a:pt x="0" y="30011"/>
                      </a:lnTo>
                      <a:lnTo>
                        <a:pt x="17333" y="60023"/>
                      </a:lnTo>
                      <a:lnTo>
                        <a:pt x="51939" y="60023"/>
                      </a:lnTo>
                      <a:lnTo>
                        <a:pt x="69271" y="30011"/>
                      </a:lnTo>
                      <a:lnTo>
                        <a:pt x="51939" y="0"/>
                      </a:lnTo>
                      <a:close/>
                    </a:path>
                  </a:pathLst>
                </a:custGeom>
                <a:grpFill/>
                <a:ln w="19050" cap="flat" cmpd="sng">
                  <a:noFill/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0" name="Google Shape;4326;p60">
                <a:extLst>
                  <a:ext uri="{FF2B5EF4-FFF2-40B4-BE49-F238E27FC236}">
                    <a16:creationId xmlns:a16="http://schemas.microsoft.com/office/drawing/2014/main" id="{CEEC50D1-E018-4CD7-919E-152BDD97DAB9}"/>
                  </a:ext>
                </a:extLst>
              </p:cNvPr>
              <p:cNvSpPr/>
              <p:nvPr/>
            </p:nvSpPr>
            <p:spPr>
              <a:xfrm>
                <a:off x="7767761" y="1182870"/>
                <a:ext cx="999623" cy="845022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grpFill/>
              <a:ln w="19050" cap="flat" cmpd="sng">
                <a:noFill/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77899C-C3E1-4802-909B-EFB71CDE91CE}"/>
                </a:ext>
              </a:extLst>
            </p:cNvPr>
            <p:cNvGrpSpPr/>
            <p:nvPr/>
          </p:nvGrpSpPr>
          <p:grpSpPr>
            <a:xfrm>
              <a:off x="1918373" y="3164943"/>
              <a:ext cx="6480940" cy="1100102"/>
              <a:chOff x="3755490" y="1176382"/>
              <a:chExt cx="5011894" cy="850817"/>
            </a:xfrm>
            <a:solidFill>
              <a:schemeClr val="tx2"/>
            </a:solidFill>
          </p:grpSpPr>
          <p:grpSp>
            <p:nvGrpSpPr>
              <p:cNvPr id="38" name="Google Shape;4314;p60">
                <a:extLst>
                  <a:ext uri="{FF2B5EF4-FFF2-40B4-BE49-F238E27FC236}">
                    <a16:creationId xmlns:a16="http://schemas.microsoft.com/office/drawing/2014/main" id="{5E868F44-1862-4130-9405-25CACD0F5BC8}"/>
                  </a:ext>
                </a:extLst>
              </p:cNvPr>
              <p:cNvGrpSpPr/>
              <p:nvPr/>
            </p:nvGrpSpPr>
            <p:grpSpPr>
              <a:xfrm>
                <a:off x="3755490" y="1182177"/>
                <a:ext cx="4004325" cy="845022"/>
                <a:chOff x="6777990" y="3874492"/>
                <a:chExt cx="1646915" cy="356237"/>
              </a:xfrm>
              <a:grpFill/>
            </p:grpSpPr>
            <p:sp>
              <p:nvSpPr>
                <p:cNvPr id="40" name="Google Shape;4317;p60">
                  <a:extLst>
                    <a:ext uri="{FF2B5EF4-FFF2-40B4-BE49-F238E27FC236}">
                      <a16:creationId xmlns:a16="http://schemas.microsoft.com/office/drawing/2014/main" id="{7D6D6BD5-0D31-409C-A88B-8B7B0E4CDAFC}"/>
                    </a:ext>
                  </a:extLst>
                </p:cNvPr>
                <p:cNvSpPr/>
                <p:nvPr/>
              </p:nvSpPr>
              <p:spPr>
                <a:xfrm>
                  <a:off x="6777990" y="3874492"/>
                  <a:ext cx="411129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2" h="60023" extrusionOk="0">
                      <a:moveTo>
                        <a:pt x="17333" y="0"/>
                      </a:moveTo>
                      <a:lnTo>
                        <a:pt x="0" y="30011"/>
                      </a:lnTo>
                      <a:lnTo>
                        <a:pt x="17333" y="60023"/>
                      </a:lnTo>
                      <a:lnTo>
                        <a:pt x="51939" y="60023"/>
                      </a:lnTo>
                      <a:lnTo>
                        <a:pt x="69271" y="30011"/>
                      </a:lnTo>
                      <a:lnTo>
                        <a:pt x="51939" y="0"/>
                      </a:lnTo>
                      <a:close/>
                    </a:path>
                  </a:pathLst>
                </a:custGeom>
                <a:grpFill/>
                <a:ln w="19050" cap="flat" cmpd="sng">
                  <a:noFill/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" name="Google Shape;4320;p60">
                  <a:extLst>
                    <a:ext uri="{FF2B5EF4-FFF2-40B4-BE49-F238E27FC236}">
                      <a16:creationId xmlns:a16="http://schemas.microsoft.com/office/drawing/2014/main" id="{3D9E41FE-A6FB-42D1-B55D-8DB7AB4A92E7}"/>
                    </a:ext>
                  </a:extLst>
                </p:cNvPr>
                <p:cNvSpPr/>
                <p:nvPr/>
              </p:nvSpPr>
              <p:spPr>
                <a:xfrm>
                  <a:off x="7188425" y="3874492"/>
                  <a:ext cx="411123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1" h="60023" extrusionOk="0">
                      <a:moveTo>
                        <a:pt x="17274" y="0"/>
                      </a:moveTo>
                      <a:lnTo>
                        <a:pt x="0" y="30011"/>
                      </a:lnTo>
                      <a:lnTo>
                        <a:pt x="17274" y="60023"/>
                      </a:lnTo>
                      <a:lnTo>
                        <a:pt x="51939" y="60023"/>
                      </a:lnTo>
                      <a:lnTo>
                        <a:pt x="69271" y="30011"/>
                      </a:lnTo>
                      <a:lnTo>
                        <a:pt x="51939" y="0"/>
                      </a:lnTo>
                      <a:close/>
                    </a:path>
                  </a:pathLst>
                </a:custGeom>
                <a:grpFill/>
                <a:ln w="19050" cap="flat" cmpd="sng">
                  <a:noFill/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323;p60">
                  <a:extLst>
                    <a:ext uri="{FF2B5EF4-FFF2-40B4-BE49-F238E27FC236}">
                      <a16:creationId xmlns:a16="http://schemas.microsoft.com/office/drawing/2014/main" id="{9D7F0D7A-FED4-4EE6-A476-03B62E76688E}"/>
                    </a:ext>
                  </a:extLst>
                </p:cNvPr>
                <p:cNvSpPr/>
                <p:nvPr/>
              </p:nvSpPr>
              <p:spPr>
                <a:xfrm>
                  <a:off x="7603341" y="3874492"/>
                  <a:ext cx="411474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0" h="60023" extrusionOk="0">
                      <a:moveTo>
                        <a:pt x="17333" y="0"/>
                      </a:moveTo>
                      <a:lnTo>
                        <a:pt x="1" y="30011"/>
                      </a:lnTo>
                      <a:lnTo>
                        <a:pt x="17333" y="60023"/>
                      </a:lnTo>
                      <a:lnTo>
                        <a:pt x="51998" y="60023"/>
                      </a:lnTo>
                      <a:lnTo>
                        <a:pt x="69330" y="30011"/>
                      </a:lnTo>
                      <a:lnTo>
                        <a:pt x="51998" y="0"/>
                      </a:lnTo>
                      <a:close/>
                    </a:path>
                  </a:pathLst>
                </a:custGeom>
                <a:grpFill/>
                <a:ln w="19050" cap="flat" cmpd="sng">
                  <a:noFill/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26;p60">
                  <a:extLst>
                    <a:ext uri="{FF2B5EF4-FFF2-40B4-BE49-F238E27FC236}">
                      <a16:creationId xmlns:a16="http://schemas.microsoft.com/office/drawing/2014/main" id="{CAD437A9-DFE5-4D71-893F-23F25A8B9A49}"/>
                    </a:ext>
                  </a:extLst>
                </p:cNvPr>
                <p:cNvSpPr/>
                <p:nvPr/>
              </p:nvSpPr>
              <p:spPr>
                <a:xfrm>
                  <a:off x="8013776" y="3874492"/>
                  <a:ext cx="411129" cy="356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2" h="60023" extrusionOk="0">
                      <a:moveTo>
                        <a:pt x="17333" y="0"/>
                      </a:moveTo>
                      <a:lnTo>
                        <a:pt x="0" y="30011"/>
                      </a:lnTo>
                      <a:lnTo>
                        <a:pt x="17333" y="60023"/>
                      </a:lnTo>
                      <a:lnTo>
                        <a:pt x="51939" y="60023"/>
                      </a:lnTo>
                      <a:lnTo>
                        <a:pt x="69271" y="30011"/>
                      </a:lnTo>
                      <a:lnTo>
                        <a:pt x="51939" y="0"/>
                      </a:lnTo>
                      <a:close/>
                    </a:path>
                  </a:pathLst>
                </a:custGeom>
                <a:grpFill/>
                <a:ln w="19050" cap="flat" cmpd="sng">
                  <a:noFill/>
                  <a:prstDash val="solid"/>
                  <a:miter lim="581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9" name="Google Shape;4326;p60">
                <a:extLst>
                  <a:ext uri="{FF2B5EF4-FFF2-40B4-BE49-F238E27FC236}">
                    <a16:creationId xmlns:a16="http://schemas.microsoft.com/office/drawing/2014/main" id="{FE092B26-9AE6-4D50-AD0D-99B217ACA0A1}"/>
                  </a:ext>
                </a:extLst>
              </p:cNvPr>
              <p:cNvSpPr/>
              <p:nvPr/>
            </p:nvSpPr>
            <p:spPr>
              <a:xfrm>
                <a:off x="7767761" y="1176382"/>
                <a:ext cx="999623" cy="845022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grpFill/>
              <a:ln w="19050" cap="flat" cmpd="sng">
                <a:noFill/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1" name="Google Shape;4317;p60">
              <a:extLst>
                <a:ext uri="{FF2B5EF4-FFF2-40B4-BE49-F238E27FC236}">
                  <a16:creationId xmlns:a16="http://schemas.microsoft.com/office/drawing/2014/main" id="{D42A1F28-3ABB-4C5B-AA5A-1113289A9138}"/>
                </a:ext>
              </a:extLst>
            </p:cNvPr>
            <p:cNvSpPr/>
            <p:nvPr/>
          </p:nvSpPr>
          <p:spPr>
            <a:xfrm>
              <a:off x="728534" y="2387367"/>
              <a:ext cx="1292624" cy="1092609"/>
            </a:xfrm>
            <a:custGeom>
              <a:avLst/>
              <a:gdLst/>
              <a:ahLst/>
              <a:cxnLst/>
              <a:rect l="l" t="t" r="r" b="b"/>
              <a:pathLst>
                <a:path w="69272" h="60023" extrusionOk="0">
                  <a:moveTo>
                    <a:pt x="17333" y="0"/>
                  </a:moveTo>
                  <a:lnTo>
                    <a:pt x="0" y="30011"/>
                  </a:lnTo>
                  <a:lnTo>
                    <a:pt x="17333" y="60023"/>
                  </a:lnTo>
                  <a:lnTo>
                    <a:pt x="51939" y="60023"/>
                  </a:lnTo>
                  <a:lnTo>
                    <a:pt x="69271" y="30011"/>
                  </a:lnTo>
                  <a:lnTo>
                    <a:pt x="51939" y="0"/>
                  </a:lnTo>
                  <a:close/>
                </a:path>
              </a:pathLst>
            </a:custGeom>
            <a:solidFill>
              <a:schemeClr val="tx1"/>
            </a:solidFill>
            <a:ln w="19050" cap="flat" cmpd="sng">
              <a:noFill/>
              <a:prstDash val="solid"/>
              <a:miter lim="581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E830266-F1C3-4730-931F-3ABFFE70F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786" y="2038525"/>
              <a:ext cx="321372" cy="3607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CDBB463-8FAE-4C9B-A99D-85DA1562957E}"/>
                </a:ext>
              </a:extLst>
            </p:cNvPr>
            <p:cNvCxnSpPr>
              <a:cxnSpLocks/>
            </p:cNvCxnSpPr>
            <p:nvPr/>
          </p:nvCxnSpPr>
          <p:spPr>
            <a:xfrm>
              <a:off x="1699395" y="3488365"/>
              <a:ext cx="414630" cy="4523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3F683D4-56FA-4CC5-8C8F-9BC2CCB5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4644" y="2557807"/>
              <a:ext cx="990369" cy="813947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69E45E3-62B8-4804-A226-BF8555F610C6}"/>
                </a:ext>
              </a:extLst>
            </p:cNvPr>
            <p:cNvSpPr txBox="1"/>
            <p:nvPr/>
          </p:nvSpPr>
          <p:spPr>
            <a:xfrm>
              <a:off x="2189526" y="2399252"/>
              <a:ext cx="88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naheim" panose="020B0604020202020204" charset="0"/>
                </a:rPr>
                <a:t>Outdoor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FD6D24-2B64-498B-A467-4C566088ED97}"/>
                </a:ext>
              </a:extLst>
            </p:cNvPr>
            <p:cNvSpPr txBox="1"/>
            <p:nvPr/>
          </p:nvSpPr>
          <p:spPr>
            <a:xfrm>
              <a:off x="3458087" y="2399252"/>
              <a:ext cx="88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naheim" panose="020B0604020202020204" charset="0"/>
                </a:rPr>
                <a:t>Hunting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BA4A7E-B06A-4FBF-965C-D5CE5158C252}"/>
                </a:ext>
              </a:extLst>
            </p:cNvPr>
            <p:cNvSpPr txBox="1"/>
            <p:nvPr/>
          </p:nvSpPr>
          <p:spPr>
            <a:xfrm>
              <a:off x="4744944" y="2399252"/>
              <a:ext cx="1039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naheim" panose="020B0604020202020204" charset="0"/>
                </a:rPr>
                <a:t>Baseball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88E81E0-FD01-480F-AD4D-F6AABAEE0739}"/>
                </a:ext>
              </a:extLst>
            </p:cNvPr>
            <p:cNvSpPr txBox="1"/>
            <p:nvPr/>
          </p:nvSpPr>
          <p:spPr>
            <a:xfrm>
              <a:off x="6181266" y="2409040"/>
              <a:ext cx="1039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naheim" panose="020B0604020202020204" charset="0"/>
                </a:rPr>
                <a:t>Golf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5E30D7B-F64E-4383-B6D5-A9697B037A10}"/>
                </a:ext>
              </a:extLst>
            </p:cNvPr>
            <p:cNvSpPr txBox="1"/>
            <p:nvPr/>
          </p:nvSpPr>
          <p:spPr>
            <a:xfrm>
              <a:off x="7411278" y="2225502"/>
              <a:ext cx="1039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naheim" panose="020B0604020202020204" charset="0"/>
                </a:rPr>
                <a:t>Roller</a:t>
              </a:r>
            </a:p>
            <a:p>
              <a:r>
                <a:rPr lang="en-IN" dirty="0">
                  <a:latin typeface="Anaheim" panose="020B0604020202020204" charset="0"/>
                </a:rPr>
                <a:t>Sports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0448D4-FD52-4195-9A3E-F0B8E3583481}"/>
                </a:ext>
              </a:extLst>
            </p:cNvPr>
            <p:cNvSpPr txBox="1"/>
            <p:nvPr/>
          </p:nvSpPr>
          <p:spPr>
            <a:xfrm>
              <a:off x="2238484" y="3774175"/>
              <a:ext cx="1039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naheim" panose="020B0604020202020204" charset="0"/>
                </a:rPr>
                <a:t>Winter</a:t>
              </a:r>
            </a:p>
            <a:p>
              <a:r>
                <a:rPr lang="en-IN" dirty="0">
                  <a:latin typeface="Anaheim" panose="020B0604020202020204" charset="0"/>
                </a:rPr>
                <a:t>Sports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F4830EE-C2D3-4FFA-969B-F18DCD03EA21}"/>
                </a:ext>
              </a:extLst>
            </p:cNvPr>
            <p:cNvSpPr txBox="1"/>
            <p:nvPr/>
          </p:nvSpPr>
          <p:spPr>
            <a:xfrm>
              <a:off x="3481874" y="3774174"/>
              <a:ext cx="1039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naheim" panose="020B0604020202020204" charset="0"/>
                </a:rPr>
                <a:t>Health &amp;</a:t>
              </a:r>
            </a:p>
            <a:p>
              <a:r>
                <a:rPr lang="en-IN" dirty="0">
                  <a:latin typeface="Anaheim" panose="020B0604020202020204" charset="0"/>
                </a:rPr>
                <a:t>Fitness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3419671-906A-417D-A006-2BF23F06CE4F}"/>
                </a:ext>
              </a:extLst>
            </p:cNvPr>
            <p:cNvSpPr txBox="1"/>
            <p:nvPr/>
          </p:nvSpPr>
          <p:spPr>
            <a:xfrm>
              <a:off x="4831842" y="3774174"/>
              <a:ext cx="1039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naheim" panose="020B0604020202020204" charset="0"/>
                </a:rPr>
                <a:t>Water</a:t>
              </a:r>
            </a:p>
            <a:p>
              <a:r>
                <a:rPr lang="en-IN" dirty="0">
                  <a:latin typeface="Anaheim" panose="020B0604020202020204" charset="0"/>
                </a:rPr>
                <a:t>Sports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158980-A8C6-4D50-BC37-59DAEDACFB4C}"/>
                </a:ext>
              </a:extLst>
            </p:cNvPr>
            <p:cNvSpPr txBox="1"/>
            <p:nvPr/>
          </p:nvSpPr>
          <p:spPr>
            <a:xfrm>
              <a:off x="5921207" y="3782563"/>
              <a:ext cx="1039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Anaheim" panose="020B0604020202020204" charset="0"/>
                </a:rPr>
                <a:t>Net-based Sports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F5B2B8D-4F1C-4880-AE1C-4BC66C55E4AE}"/>
                </a:ext>
              </a:extLst>
            </p:cNvPr>
            <p:cNvSpPr txBox="1"/>
            <p:nvPr/>
          </p:nvSpPr>
          <p:spPr>
            <a:xfrm>
              <a:off x="7495834" y="3925175"/>
              <a:ext cx="1039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naheim" panose="020B0604020202020204" charset="0"/>
                </a:rPr>
                <a:t>Misc.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2834EF6-D165-4685-810F-4A4D1DB34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8322" y="1738763"/>
              <a:ext cx="588589" cy="62813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BB4B57F-1A52-47C5-B9CE-31E11363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87657" y="1687978"/>
              <a:ext cx="721688" cy="729707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2708B9C-82F6-4674-91E7-DB27AF6EC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59326" y="1789992"/>
              <a:ext cx="636244" cy="61904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EC81504-2A41-476F-909F-456C85B07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1644" y="1781603"/>
              <a:ext cx="612943" cy="603477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7782E3F-177E-4FC0-8DFD-D5BE08149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31813" y="1623197"/>
              <a:ext cx="769742" cy="73271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5B1A338-3B85-4971-A19E-5DD908F21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79414" y="3209406"/>
              <a:ext cx="594092" cy="631812"/>
            </a:xfrm>
            <a:prstGeom prst="rect">
              <a:avLst/>
            </a:prstGeom>
          </p:spPr>
        </p:pic>
        <p:pic>
          <p:nvPicPr>
            <p:cNvPr id="1026" name="Picture 2" descr="Health and wellness app black glyph icon Vector Image">
              <a:extLst>
                <a:ext uri="{FF2B5EF4-FFF2-40B4-BE49-F238E27FC236}">
                  <a16:creationId xmlns:a16="http://schemas.microsoft.com/office/drawing/2014/main" id="{E54B696C-038E-4008-A9B8-AFD05AE822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87"/>
            <a:stretch/>
          </p:blipFill>
          <p:spPr bwMode="auto">
            <a:xfrm>
              <a:off x="3454872" y="3113439"/>
              <a:ext cx="818650" cy="74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BA95AF7-BDB3-44AE-9A72-6ECF9C69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5016" y="3140087"/>
              <a:ext cx="760993" cy="719180"/>
            </a:xfrm>
            <a:prstGeom prst="rect">
              <a:avLst/>
            </a:prstGeom>
          </p:spPr>
        </p:pic>
        <p:pic>
          <p:nvPicPr>
            <p:cNvPr id="1028" name="Picture 4" descr="7,486 Basketball Hoop Illustrations &amp; Clip Art - iStock">
              <a:extLst>
                <a:ext uri="{FF2B5EF4-FFF2-40B4-BE49-F238E27FC236}">
                  <a16:creationId xmlns:a16="http://schemas.microsoft.com/office/drawing/2014/main" id="{300B5AB3-4AFA-4F1C-AC40-3D1B65C8C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498" y="3209406"/>
              <a:ext cx="651776" cy="65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6476C72-2204-421A-93DC-B2A20EC3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8575" y="1747100"/>
              <a:ext cx="588589" cy="62813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5A050AC-7249-412E-B1C6-8168B569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87910" y="1696315"/>
              <a:ext cx="721688" cy="72970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AB08866-3B5B-49F6-92FD-B5A9A1FFE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79667" y="3217743"/>
              <a:ext cx="594092" cy="631812"/>
            </a:xfrm>
            <a:prstGeom prst="rect">
              <a:avLst/>
            </a:prstGeom>
          </p:spPr>
        </p:pic>
        <p:pic>
          <p:nvPicPr>
            <p:cNvPr id="57" name="Picture 2" descr="Health and wellness app black glyph icon Vector Image">
              <a:extLst>
                <a:ext uri="{FF2B5EF4-FFF2-40B4-BE49-F238E27FC236}">
                  <a16:creationId xmlns:a16="http://schemas.microsoft.com/office/drawing/2014/main" id="{FA15A330-BE78-4197-8118-094A44A87D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87"/>
            <a:stretch/>
          </p:blipFill>
          <p:spPr bwMode="auto">
            <a:xfrm>
              <a:off x="3455125" y="3121776"/>
              <a:ext cx="818650" cy="74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09C11E2-BA97-4F99-A293-E5306171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58650" y="1791221"/>
              <a:ext cx="636244" cy="6190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6CAA473-BB24-4E12-9949-A4036A931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0968" y="1782832"/>
              <a:ext cx="612943" cy="60347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D9F3960-36CE-4E2A-AB6E-B792BBFA7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4340" y="3141316"/>
              <a:ext cx="760993" cy="719180"/>
            </a:xfrm>
            <a:prstGeom prst="rect">
              <a:avLst/>
            </a:prstGeom>
          </p:spPr>
        </p:pic>
        <p:pic>
          <p:nvPicPr>
            <p:cNvPr id="73" name="Picture 4" descr="7,486 Basketball Hoop Illustrations &amp; Clip Art - iStock">
              <a:extLst>
                <a:ext uri="{FF2B5EF4-FFF2-40B4-BE49-F238E27FC236}">
                  <a16:creationId xmlns:a16="http://schemas.microsoft.com/office/drawing/2014/main" id="{3CCBD31E-389D-43D7-8FAA-9CD13E0D0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4822" y="3210635"/>
              <a:ext cx="651776" cy="65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F571DC1-B803-49C9-BC49-48EEB5B19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7899" y="1748329"/>
              <a:ext cx="588589" cy="628139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9B9BAF8-FC82-4F71-8E71-A0410712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87234" y="1697544"/>
              <a:ext cx="721688" cy="729707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EAEF225-30E2-4062-9CE5-7A84F70F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78991" y="3218972"/>
              <a:ext cx="594092" cy="631812"/>
            </a:xfrm>
            <a:prstGeom prst="rect">
              <a:avLst/>
            </a:prstGeom>
          </p:spPr>
        </p:pic>
        <p:pic>
          <p:nvPicPr>
            <p:cNvPr id="84" name="Picture 2" descr="Health and wellness app black glyph icon Vector Image">
              <a:extLst>
                <a:ext uri="{FF2B5EF4-FFF2-40B4-BE49-F238E27FC236}">
                  <a16:creationId xmlns:a16="http://schemas.microsoft.com/office/drawing/2014/main" id="{72D991B1-7235-4A10-8CF2-2AB431134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87"/>
            <a:stretch/>
          </p:blipFill>
          <p:spPr bwMode="auto">
            <a:xfrm>
              <a:off x="3454449" y="3123005"/>
              <a:ext cx="818650" cy="74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3AD496C5-1396-4126-8982-34942AA79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59326" y="1789992"/>
              <a:ext cx="636244" cy="619048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BB2EF76-8A44-4118-A000-77B079B48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1644" y="1781603"/>
              <a:ext cx="612943" cy="60347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2A74A6FD-CEA1-461F-A336-DA9732D29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5016" y="3141421"/>
              <a:ext cx="760993" cy="7191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484DAFD-5CAA-4D2F-9C8B-A1B6B7A14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8575" y="1748434"/>
              <a:ext cx="588589" cy="628139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8C1929F-A4C7-4183-B3F5-CDC3187E8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87910" y="1697649"/>
              <a:ext cx="721688" cy="729707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73F4AEC-04CB-4F10-B205-080FFC6CD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79667" y="3219077"/>
              <a:ext cx="594092" cy="631812"/>
            </a:xfrm>
            <a:prstGeom prst="rect">
              <a:avLst/>
            </a:prstGeom>
          </p:spPr>
        </p:pic>
        <p:pic>
          <p:nvPicPr>
            <p:cNvPr id="92" name="Picture 2" descr="Health and wellness app black glyph icon Vector Image">
              <a:extLst>
                <a:ext uri="{FF2B5EF4-FFF2-40B4-BE49-F238E27FC236}">
                  <a16:creationId xmlns:a16="http://schemas.microsoft.com/office/drawing/2014/main" id="{9ECC1102-2B0C-432E-A87A-CAE84A10D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87"/>
            <a:stretch/>
          </p:blipFill>
          <p:spPr bwMode="auto">
            <a:xfrm>
              <a:off x="3455125" y="3123110"/>
              <a:ext cx="818650" cy="74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0F8A783-F5D5-430A-9CEA-F280B992D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60002" y="1790097"/>
              <a:ext cx="636244" cy="619048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381594F-1F20-448D-A02C-1F239CCC8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2320" y="1781708"/>
              <a:ext cx="612943" cy="603477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C3CDE71B-E6F5-4457-976E-6F75B9415660}"/>
              </a:ext>
            </a:extLst>
          </p:cNvPr>
          <p:cNvSpPr txBox="1"/>
          <p:nvPr/>
        </p:nvSpPr>
        <p:spPr>
          <a:xfrm>
            <a:off x="6762175" y="4684978"/>
            <a:ext cx="23731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  <p:pic>
        <p:nvPicPr>
          <p:cNvPr id="3" name="Graphic 2" descr="Bow And Arrow with solid fill">
            <a:extLst>
              <a:ext uri="{FF2B5EF4-FFF2-40B4-BE49-F238E27FC236}">
                <a16:creationId xmlns:a16="http://schemas.microsoft.com/office/drawing/2014/main" id="{C7ED5808-967C-4B69-BDFE-94CE8C2515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62520" y="3110479"/>
            <a:ext cx="389145" cy="389145"/>
          </a:xfrm>
          <a:prstGeom prst="rect">
            <a:avLst/>
          </a:prstGeom>
        </p:spPr>
      </p:pic>
      <p:pic>
        <p:nvPicPr>
          <p:cNvPr id="6" name="Graphic 5" descr="Bowling Pin with solid fill">
            <a:extLst>
              <a:ext uri="{FF2B5EF4-FFF2-40B4-BE49-F238E27FC236}">
                <a16:creationId xmlns:a16="http://schemas.microsoft.com/office/drawing/2014/main" id="{9EDA3803-ADFB-4271-B7B5-C55E5DAB95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4808" y="3140980"/>
            <a:ext cx="389145" cy="389145"/>
          </a:xfrm>
          <a:prstGeom prst="rect">
            <a:avLst/>
          </a:prstGeom>
        </p:spPr>
      </p:pic>
      <p:pic>
        <p:nvPicPr>
          <p:cNvPr id="11" name="Graphic 10" descr="Boomerang outline">
            <a:extLst>
              <a:ext uri="{FF2B5EF4-FFF2-40B4-BE49-F238E27FC236}">
                <a16:creationId xmlns:a16="http://schemas.microsoft.com/office/drawing/2014/main" id="{3347B4E5-2135-495D-AB4C-57BECADE13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4690" y="3503547"/>
            <a:ext cx="326541" cy="326541"/>
          </a:xfrm>
          <a:prstGeom prst="rect">
            <a:avLst/>
          </a:prstGeom>
        </p:spPr>
      </p:pic>
      <p:pic>
        <p:nvPicPr>
          <p:cNvPr id="96" name="Graphic 95" descr="Bow And Arrow with solid fill">
            <a:extLst>
              <a:ext uri="{FF2B5EF4-FFF2-40B4-BE49-F238E27FC236}">
                <a16:creationId xmlns:a16="http://schemas.microsoft.com/office/drawing/2014/main" id="{CEE01875-3A41-4C5C-968B-C2EA233675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60270" y="3112168"/>
            <a:ext cx="389145" cy="389145"/>
          </a:xfrm>
          <a:prstGeom prst="rect">
            <a:avLst/>
          </a:prstGeom>
        </p:spPr>
      </p:pic>
      <p:pic>
        <p:nvPicPr>
          <p:cNvPr id="97" name="Graphic 96" descr="Bowling Pin with solid fill">
            <a:extLst>
              <a:ext uri="{FF2B5EF4-FFF2-40B4-BE49-F238E27FC236}">
                <a16:creationId xmlns:a16="http://schemas.microsoft.com/office/drawing/2014/main" id="{3B60892A-DE5B-4234-AFB6-CC4E84CF04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2558" y="3142669"/>
            <a:ext cx="389145" cy="3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3FECBB-7F5D-49ED-B4E3-F45565601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"/>
          <a:stretch/>
        </p:blipFill>
        <p:spPr>
          <a:xfrm>
            <a:off x="1280029" y="1475334"/>
            <a:ext cx="1442976" cy="16595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bg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347;p29">
            <a:extLst>
              <a:ext uri="{FF2B5EF4-FFF2-40B4-BE49-F238E27FC236}">
                <a16:creationId xmlns:a16="http://schemas.microsoft.com/office/drawing/2014/main" id="{234E56DC-4A9B-407B-B0B3-612723CDF876}"/>
              </a:ext>
            </a:extLst>
          </p:cNvPr>
          <p:cNvSpPr txBox="1">
            <a:spLocks/>
          </p:cNvSpPr>
          <p:nvPr/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000" b="1" dirty="0">
                <a:solidFill>
                  <a:srgbClr val="E41C93"/>
                </a:solidFill>
                <a:latin typeface="Overpass Mono" panose="020B0604020202020204" charset="0"/>
              </a:rPr>
              <a:t>MEET THE TEAM!</a:t>
            </a:r>
          </a:p>
        </p:txBody>
      </p:sp>
      <p:sp>
        <p:nvSpPr>
          <p:cNvPr id="5" name="Google Shape;349;p29">
            <a:extLst>
              <a:ext uri="{FF2B5EF4-FFF2-40B4-BE49-F238E27FC236}">
                <a16:creationId xmlns:a16="http://schemas.microsoft.com/office/drawing/2014/main" id="{F14F0792-77EB-4D6C-B518-71A9A1649A60}"/>
              </a:ext>
            </a:extLst>
          </p:cNvPr>
          <p:cNvSpPr txBox="1">
            <a:spLocks/>
          </p:cNvSpPr>
          <p:nvPr/>
        </p:nvSpPr>
        <p:spPr>
          <a:xfrm flipH="1">
            <a:off x="1267717" y="3353290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200" b="1" dirty="0">
                <a:solidFill>
                  <a:schemeClr val="tx1"/>
                </a:solidFill>
                <a:latin typeface="Anaheim" panose="020B0604020202020204" charset="0"/>
                <a:ea typeface="Overpass Mono"/>
                <a:cs typeface="Overpass Mono"/>
                <a:sym typeface="Overpass Mono"/>
              </a:rPr>
              <a:t>Aaron Chen</a:t>
            </a:r>
          </a:p>
        </p:txBody>
      </p:sp>
      <p:sp>
        <p:nvSpPr>
          <p:cNvPr id="8" name="Google Shape;349;p29">
            <a:extLst>
              <a:ext uri="{FF2B5EF4-FFF2-40B4-BE49-F238E27FC236}">
                <a16:creationId xmlns:a16="http://schemas.microsoft.com/office/drawing/2014/main" id="{A48FFDF9-3FEF-4B89-8E5D-6277D791E1BD}"/>
              </a:ext>
            </a:extLst>
          </p:cNvPr>
          <p:cNvSpPr txBox="1">
            <a:spLocks/>
          </p:cNvSpPr>
          <p:nvPr/>
        </p:nvSpPr>
        <p:spPr>
          <a:xfrm flipH="1">
            <a:off x="6502821" y="3353290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200" b="1" dirty="0">
                <a:solidFill>
                  <a:schemeClr val="tx1"/>
                </a:solidFill>
                <a:latin typeface="Anaheim" panose="020B0604020202020204" charset="0"/>
                <a:ea typeface="Overpass Mono"/>
                <a:cs typeface="Overpass Mono"/>
                <a:sym typeface="Overpass Mono"/>
              </a:rPr>
              <a:t>Vinod </a:t>
            </a:r>
            <a:r>
              <a:rPr lang="en-IN" sz="2200" b="1" dirty="0" err="1">
                <a:solidFill>
                  <a:schemeClr val="tx1"/>
                </a:solidFill>
                <a:latin typeface="Anaheim" panose="020B0604020202020204" charset="0"/>
                <a:ea typeface="Overpass Mono"/>
                <a:cs typeface="Overpass Mono"/>
                <a:sym typeface="Overpass Mono"/>
              </a:rPr>
              <a:t>Iyer</a:t>
            </a:r>
            <a:endParaRPr lang="en-IN" sz="2200" b="1" dirty="0">
              <a:solidFill>
                <a:schemeClr val="tx1"/>
              </a:solidFill>
              <a:latin typeface="Anaheim" panose="020B0604020202020204" charset="0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9" name="Google Shape;349;p29">
            <a:extLst>
              <a:ext uri="{FF2B5EF4-FFF2-40B4-BE49-F238E27FC236}">
                <a16:creationId xmlns:a16="http://schemas.microsoft.com/office/drawing/2014/main" id="{D54FB8FF-4862-41F9-BF16-27E391AEBA7F}"/>
              </a:ext>
            </a:extLst>
          </p:cNvPr>
          <p:cNvSpPr txBox="1">
            <a:spLocks/>
          </p:cNvSpPr>
          <p:nvPr/>
        </p:nvSpPr>
        <p:spPr>
          <a:xfrm flipH="1">
            <a:off x="3723608" y="3353290"/>
            <a:ext cx="2830869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200" b="1" dirty="0" err="1">
                <a:solidFill>
                  <a:schemeClr val="tx1"/>
                </a:solidFill>
                <a:latin typeface="Anaheim" panose="020B0604020202020204" charset="0"/>
                <a:ea typeface="Overpass Mono"/>
                <a:cs typeface="Overpass Mono"/>
                <a:sym typeface="Overpass Mono"/>
              </a:rPr>
              <a:t>Sriya</a:t>
            </a:r>
            <a:r>
              <a:rPr lang="en-IN" sz="2200" b="1" dirty="0">
                <a:solidFill>
                  <a:schemeClr val="tx1"/>
                </a:solidFill>
                <a:latin typeface="Anaheim" panose="020B0604020202020204" charset="0"/>
                <a:ea typeface="Overpass Mono"/>
                <a:cs typeface="Overpass Mono"/>
                <a:sym typeface="Overpass Mono"/>
              </a:rPr>
              <a:t> </a:t>
            </a:r>
            <a:r>
              <a:rPr lang="en-IN" sz="2200" b="1" dirty="0" err="1">
                <a:solidFill>
                  <a:schemeClr val="tx1"/>
                </a:solidFill>
                <a:latin typeface="Anaheim" panose="020B0604020202020204" charset="0"/>
                <a:ea typeface="Overpass Mono"/>
                <a:cs typeface="Overpass Mono"/>
                <a:sym typeface="Overpass Mono"/>
              </a:rPr>
              <a:t>Musunuru</a:t>
            </a:r>
            <a:endParaRPr lang="en-IN" sz="2200" b="1" dirty="0">
              <a:solidFill>
                <a:schemeClr val="tx1"/>
              </a:solidFill>
              <a:latin typeface="Anaheim" panose="020B0604020202020204" charset="0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1" name="Google Shape;335;p27">
            <a:extLst>
              <a:ext uri="{FF2B5EF4-FFF2-40B4-BE49-F238E27FC236}">
                <a16:creationId xmlns:a16="http://schemas.microsoft.com/office/drawing/2014/main" id="{00105F24-1539-4F54-8B42-F358D7207AD5}"/>
              </a:ext>
            </a:extLst>
          </p:cNvPr>
          <p:cNvSpPr txBox="1">
            <a:spLocks/>
          </p:cNvSpPr>
          <p:nvPr/>
        </p:nvSpPr>
        <p:spPr>
          <a:xfrm>
            <a:off x="6781277" y="4747200"/>
            <a:ext cx="3165805" cy="23826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E207528-949E-4E74-B81F-3561A6A7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553" y="1459768"/>
            <a:ext cx="1444752" cy="16750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4733051E-7661-4622-A92F-053833B8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22" y="1446480"/>
            <a:ext cx="1444752" cy="17184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1359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3594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&amp; Modelling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359400" y="20821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E41C93"/>
                </a:solidFill>
              </a:rPr>
              <a:t>04</a:t>
            </a:r>
            <a:endParaRPr sz="6400" dirty="0">
              <a:solidFill>
                <a:srgbClr val="E41C93"/>
              </a:solidFill>
            </a:endParaRPr>
          </a:p>
        </p:txBody>
      </p:sp>
      <p:sp>
        <p:nvSpPr>
          <p:cNvPr id="6" name="Google Shape;335;p27">
            <a:extLst>
              <a:ext uri="{FF2B5EF4-FFF2-40B4-BE49-F238E27FC236}">
                <a16:creationId xmlns:a16="http://schemas.microsoft.com/office/drawing/2014/main" id="{E6963E53-0192-440A-A03D-7A6C9301E326}"/>
              </a:ext>
            </a:extLst>
          </p:cNvPr>
          <p:cNvSpPr txBox="1">
            <a:spLocks/>
          </p:cNvSpPr>
          <p:nvPr/>
        </p:nvSpPr>
        <p:spPr>
          <a:xfrm>
            <a:off x="6781277" y="4747200"/>
            <a:ext cx="3165805" cy="23826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  <p:extLst>
      <p:ext uri="{BB962C8B-B14F-4D97-AF65-F5344CB8AC3E}">
        <p14:creationId xmlns:p14="http://schemas.microsoft.com/office/powerpoint/2010/main" val="112237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1DE5607E-DB62-4AD1-A78E-9B4A06E192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62632"/>
              </p:ext>
            </p:extLst>
          </p:nvPr>
        </p:nvGraphicFramePr>
        <p:xfrm>
          <a:off x="1619250" y="652463"/>
          <a:ext cx="7804150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Worksheet" r:id="rId3" imgW="8343826" imgH="3689525" progId="Excel.Sheet.12">
                  <p:embed/>
                </p:oleObj>
              </mc:Choice>
              <mc:Fallback>
                <p:oleObj name="Worksheet" r:id="rId3" imgW="8343826" imgH="3689525" progId="Excel.Sheet.12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1DE5607E-DB62-4AD1-A78E-9B4A06E19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250" y="652463"/>
                        <a:ext cx="7804150" cy="344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Google Shape;660;p43">
            <a:extLst>
              <a:ext uri="{FF2B5EF4-FFF2-40B4-BE49-F238E27FC236}">
                <a16:creationId xmlns:a16="http://schemas.microsoft.com/office/drawing/2014/main" id="{16B18875-B27D-4F9C-A06E-9A3196572C2A}"/>
              </a:ext>
            </a:extLst>
          </p:cNvPr>
          <p:cNvSpPr txBox="1">
            <a:spLocks/>
          </p:cNvSpPr>
          <p:nvPr/>
        </p:nvSpPr>
        <p:spPr>
          <a:xfrm>
            <a:off x="1277999" y="318375"/>
            <a:ext cx="7048315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dirty="0">
                <a:solidFill>
                  <a:srgbClr val="E41C93"/>
                </a:solidFill>
                <a:latin typeface="Overpass Mono" panose="020B0604020202020204" charset="0"/>
              </a:rPr>
              <a:t>Analyzing Categories by City</a:t>
            </a:r>
          </a:p>
        </p:txBody>
      </p:sp>
      <p:sp>
        <p:nvSpPr>
          <p:cNvPr id="4" name="Google Shape;335;p27">
            <a:extLst>
              <a:ext uri="{FF2B5EF4-FFF2-40B4-BE49-F238E27FC236}">
                <a16:creationId xmlns:a16="http://schemas.microsoft.com/office/drawing/2014/main" id="{97A65241-D294-4DEC-9A61-990723AAB8E6}"/>
              </a:ext>
            </a:extLst>
          </p:cNvPr>
          <p:cNvSpPr txBox="1">
            <a:spLocks/>
          </p:cNvSpPr>
          <p:nvPr/>
        </p:nvSpPr>
        <p:spPr>
          <a:xfrm>
            <a:off x="6781277" y="4747200"/>
            <a:ext cx="3165805" cy="23826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08B64D-5E4A-4BC2-A088-CD25DEA98AF6}"/>
              </a:ext>
            </a:extLst>
          </p:cNvPr>
          <p:cNvSpPr txBox="1"/>
          <p:nvPr/>
        </p:nvSpPr>
        <p:spPr>
          <a:xfrm>
            <a:off x="723560" y="3824200"/>
            <a:ext cx="813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Anaheim" panose="020B0604020202020204" charset="0"/>
              </a:rPr>
              <a:t>Portland and Denver - winter sports is the most popular</a:t>
            </a: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Anaheim" panose="020B0604020202020204" charset="0"/>
              </a:rPr>
              <a:t>New York and Chicago - health and fitness is the most popular</a:t>
            </a:r>
          </a:p>
        </p:txBody>
      </p:sp>
    </p:spTree>
    <p:extLst>
      <p:ext uri="{BB962C8B-B14F-4D97-AF65-F5344CB8AC3E}">
        <p14:creationId xmlns:p14="http://schemas.microsoft.com/office/powerpoint/2010/main" val="1754153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183759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DIAGRAM</a:t>
            </a:r>
            <a:endParaRPr/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1031200"/>
            <a:ext cx="2697600" cy="273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Header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00" y="1146125"/>
            <a:ext cx="2698800" cy="273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Support Vector Classifier (SVC)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697" name="Google Shape;697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1894751"/>
            <a:ext cx="2697600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Nav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98" name="Google Shape;698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00" y="2055525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Multinomial Naïve Bayes</a:t>
            </a:r>
            <a:endParaRPr sz="1400" dirty="0"/>
          </a:p>
        </p:txBody>
      </p:sp>
      <p:sp>
        <p:nvSpPr>
          <p:cNvPr id="699" name="Google Shape;699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39551" y="2811750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Body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00" name="Google Shape;700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09461" y="2819974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Random Forest</a:t>
            </a:r>
            <a:endParaRPr sz="1400" dirty="0"/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5" y="3667801"/>
            <a:ext cx="2697600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Footer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09461" y="3580725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Long Short-Term Memory (LSTM)</a:t>
            </a:r>
            <a:endParaRPr sz="1400" dirty="0"/>
          </a:p>
        </p:txBody>
      </p:sp>
      <p:sp>
        <p:nvSpPr>
          <p:cNvPr id="703" name="Google Shape;703;p46"/>
          <p:cNvSpPr/>
          <p:nvPr/>
        </p:nvSpPr>
        <p:spPr>
          <a:xfrm>
            <a:off x="0" y="232515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6"/>
          <p:cNvSpPr txBox="1">
            <a:spLocks noGrp="1"/>
          </p:cNvSpPr>
          <p:nvPr>
            <p:ph type="ctrTitle" idx="4294967295"/>
          </p:nvPr>
        </p:nvSpPr>
        <p:spPr>
          <a:xfrm flipH="1">
            <a:off x="870550" y="2179350"/>
            <a:ext cx="2435700" cy="39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Models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529844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52984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375154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375154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375154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375154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375154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397324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397324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28482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5" name="Google Shape;715;p46"/>
          <p:cNvCxnSpPr/>
          <p:nvPr/>
        </p:nvCxnSpPr>
        <p:spPr>
          <a:xfrm rot="10800000" flipH="1">
            <a:off x="3351874" y="216952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6"/>
          <p:cNvCxnSpPr>
            <a:cxnSpLocks/>
          </p:cNvCxnSpPr>
          <p:nvPr/>
        </p:nvCxnSpPr>
        <p:spPr>
          <a:xfrm>
            <a:off x="3351874" y="2608549"/>
            <a:ext cx="1890014" cy="34492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>
            <a:cxnSpLocks/>
          </p:cNvCxnSpPr>
          <p:nvPr/>
        </p:nvCxnSpPr>
        <p:spPr>
          <a:xfrm>
            <a:off x="3351874" y="2611763"/>
            <a:ext cx="1905972" cy="19027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012ACA1C-25BF-4274-806A-D71B5C89523D}"/>
              </a:ext>
            </a:extLst>
          </p:cNvPr>
          <p:cNvSpPr txBox="1">
            <a:spLocks/>
          </p:cNvSpPr>
          <p:nvPr/>
        </p:nvSpPr>
        <p:spPr>
          <a:xfrm>
            <a:off x="127800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>
                <a:solidFill>
                  <a:srgbClr val="E41C93"/>
                </a:solidFill>
                <a:latin typeface="Overpass Mono" panose="020B0604020202020204" charset="0"/>
              </a:rPr>
              <a:t>Models used</a:t>
            </a:r>
          </a:p>
        </p:txBody>
      </p:sp>
      <p:cxnSp>
        <p:nvCxnSpPr>
          <p:cNvPr id="29" name="Google Shape;716;p46">
            <a:extLst>
              <a:ext uri="{FF2B5EF4-FFF2-40B4-BE49-F238E27FC236}">
                <a16:creationId xmlns:a16="http://schemas.microsoft.com/office/drawing/2014/main" id="{14AB4030-D2F7-4408-980E-ADF4D23727F7}"/>
              </a:ext>
            </a:extLst>
          </p:cNvPr>
          <p:cNvCxnSpPr>
            <a:cxnSpLocks/>
          </p:cNvCxnSpPr>
          <p:nvPr/>
        </p:nvCxnSpPr>
        <p:spPr>
          <a:xfrm>
            <a:off x="3417492" y="2608549"/>
            <a:ext cx="1776074" cy="110927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9" name="Google Shape;702;p46">
            <a:extLst>
              <a:ext uri="{FF2B5EF4-FFF2-40B4-BE49-F238E27FC236}">
                <a16:creationId xmlns:a16="http://schemas.microsoft.com/office/drawing/2014/main" id="{A07EF9B8-B1DD-4EE1-8386-0BA2B70A4FC9}"/>
              </a:ext>
            </a:extLst>
          </p:cNvPr>
          <p:cNvSpPr txBox="1">
            <a:spLocks/>
          </p:cNvSpPr>
          <p:nvPr/>
        </p:nvSpPr>
        <p:spPr>
          <a:xfrm flipH="1">
            <a:off x="5339400" y="4377450"/>
            <a:ext cx="2698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sz="1400" dirty="0"/>
              <a:t>Convolution Neural Network (CNN)</a:t>
            </a:r>
          </a:p>
        </p:txBody>
      </p:sp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293290BA-38E7-44AF-B624-EBA469D68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3140" y="2446882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84BF08F-CFA5-462D-ACB8-5DEC168BB50B}"/>
              </a:ext>
            </a:extLst>
          </p:cNvPr>
          <p:cNvSpPr txBox="1"/>
          <p:nvPr/>
        </p:nvSpPr>
        <p:spPr>
          <a:xfrm>
            <a:off x="6762175" y="4684978"/>
            <a:ext cx="23731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  <p:extLst>
      <p:ext uri="{BB962C8B-B14F-4D97-AF65-F5344CB8AC3E}">
        <p14:creationId xmlns:p14="http://schemas.microsoft.com/office/powerpoint/2010/main" val="2239515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 THIS?</a:t>
            </a:r>
            <a:endParaRPr/>
          </a:p>
        </p:txBody>
      </p:sp>
      <p:sp>
        <p:nvSpPr>
          <p:cNvPr id="29" name="Google Shape;660;p43">
            <a:extLst>
              <a:ext uri="{FF2B5EF4-FFF2-40B4-BE49-F238E27FC236}">
                <a16:creationId xmlns:a16="http://schemas.microsoft.com/office/drawing/2014/main" id="{F0347619-3A93-4BCA-97E5-EED30CED36F1}"/>
              </a:ext>
            </a:extLst>
          </p:cNvPr>
          <p:cNvSpPr txBox="1">
            <a:spLocks/>
          </p:cNvSpPr>
          <p:nvPr/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000" b="1" dirty="0">
                <a:solidFill>
                  <a:srgbClr val="E41C93"/>
                </a:solidFill>
                <a:latin typeface="Overpass Mono" panose="020B0604020202020204" charset="0"/>
              </a:rPr>
              <a:t>Model Comparison - Accuracy</a:t>
            </a:r>
          </a:p>
        </p:txBody>
      </p:sp>
      <p:sp>
        <p:nvSpPr>
          <p:cNvPr id="23" name="Google Shape;335;p27">
            <a:extLst>
              <a:ext uri="{FF2B5EF4-FFF2-40B4-BE49-F238E27FC236}">
                <a16:creationId xmlns:a16="http://schemas.microsoft.com/office/drawing/2014/main" id="{15571AF0-2E53-4866-8E6B-F6EFBB524E95}"/>
              </a:ext>
            </a:extLst>
          </p:cNvPr>
          <p:cNvSpPr txBox="1">
            <a:spLocks/>
          </p:cNvSpPr>
          <p:nvPr/>
        </p:nvSpPr>
        <p:spPr>
          <a:xfrm>
            <a:off x="6770270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D9A20A-7492-4EC0-AA25-6FA4BBE4A71C}"/>
              </a:ext>
            </a:extLst>
          </p:cNvPr>
          <p:cNvGrpSpPr/>
          <p:nvPr/>
        </p:nvGrpSpPr>
        <p:grpSpPr>
          <a:xfrm>
            <a:off x="932043" y="1119386"/>
            <a:ext cx="7570949" cy="3204057"/>
            <a:chOff x="932043" y="1119386"/>
            <a:chExt cx="7570949" cy="32040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6E4F4E-83C2-4DF2-AE0C-214BE85BC315}"/>
                </a:ext>
              </a:extLst>
            </p:cNvPr>
            <p:cNvGrpSpPr/>
            <p:nvPr/>
          </p:nvGrpSpPr>
          <p:grpSpPr>
            <a:xfrm>
              <a:off x="932043" y="1119386"/>
              <a:ext cx="6699065" cy="3133178"/>
              <a:chOff x="277525" y="1003887"/>
              <a:chExt cx="8420736" cy="3191164"/>
            </a:xfrm>
          </p:grpSpPr>
          <p:pic>
            <p:nvPicPr>
              <p:cNvPr id="433" name="Google Shape;433;p35" title="Chart">
                <a:hlinkClick r:id="rId3"/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22069" b="8315"/>
              <a:stretch/>
            </p:blipFill>
            <p:spPr>
              <a:xfrm>
                <a:off x="3814117" y="1003887"/>
                <a:ext cx="4884144" cy="31911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E5010E-70B9-490C-8E96-036D2792D4A1}"/>
                  </a:ext>
                </a:extLst>
              </p:cNvPr>
              <p:cNvSpPr txBox="1"/>
              <p:nvPr/>
            </p:nvSpPr>
            <p:spPr>
              <a:xfrm>
                <a:off x="712394" y="1289783"/>
                <a:ext cx="3166587" cy="313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b="1" dirty="0">
                    <a:solidFill>
                      <a:schemeClr val="tx1"/>
                    </a:solidFill>
                    <a:latin typeface="Anaheim" panose="020B0604020202020204" charset="0"/>
                  </a:rPr>
                  <a:t>Support Vector Classifier (SVC)</a:t>
                </a:r>
                <a:endParaRPr lang="en-IN" dirty="0">
                  <a:solidFill>
                    <a:schemeClr val="tx1"/>
                  </a:solidFill>
                  <a:latin typeface="Anaheim" panose="020B060402020202020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B4514C-8D4C-4259-A16E-09F8EFDCF60F}"/>
                  </a:ext>
                </a:extLst>
              </p:cNvPr>
              <p:cNvSpPr txBox="1"/>
              <p:nvPr/>
            </p:nvSpPr>
            <p:spPr>
              <a:xfrm>
                <a:off x="1255007" y="1699288"/>
                <a:ext cx="3000106" cy="313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b="1" dirty="0">
                    <a:solidFill>
                      <a:schemeClr val="tx1"/>
                    </a:solidFill>
                    <a:latin typeface="Anaheim" panose="020B0604020202020204" charset="0"/>
                  </a:rPr>
                  <a:t>Multinomial Na</a:t>
                </a:r>
                <a:r>
                  <a:rPr lang="en-IN" b="1" dirty="0">
                    <a:solidFill>
                      <a:schemeClr val="tx1"/>
                    </a:solidFill>
                    <a:latin typeface="Anaheim" panose="020B0604020202020204" charset="0"/>
                  </a:rPr>
                  <a:t>ï</a:t>
                </a:r>
                <a:r>
                  <a:rPr lang="en" b="1" dirty="0">
                    <a:solidFill>
                      <a:schemeClr val="tx1"/>
                    </a:solidFill>
                    <a:latin typeface="Anaheim" panose="020B0604020202020204" charset="0"/>
                  </a:rPr>
                  <a:t>ve Bayes</a:t>
                </a:r>
                <a:endParaRPr lang="en-IN" dirty="0">
                  <a:solidFill>
                    <a:schemeClr val="tx1"/>
                  </a:solidFill>
                  <a:latin typeface="Anaheim" panose="020B060402020202020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057361-129F-40B8-8432-2F1037B91D8F}"/>
                  </a:ext>
                </a:extLst>
              </p:cNvPr>
              <p:cNvSpPr txBox="1"/>
              <p:nvPr/>
            </p:nvSpPr>
            <p:spPr>
              <a:xfrm>
                <a:off x="2264913" y="2087981"/>
                <a:ext cx="30001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b="1" dirty="0">
                    <a:solidFill>
                      <a:schemeClr val="tx1"/>
                    </a:solidFill>
                    <a:latin typeface="Anaheim" panose="020B0604020202020204" charset="0"/>
                  </a:rPr>
                  <a:t>Random Forest</a:t>
                </a:r>
                <a:endParaRPr lang="en-IN" dirty="0">
                  <a:solidFill>
                    <a:schemeClr val="tx1"/>
                  </a:solidFill>
                  <a:latin typeface="Anaheim" panose="020B060402020202020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E9DFCE-DAF3-4C0F-80A4-4E51DB9068F8}"/>
                  </a:ext>
                </a:extLst>
              </p:cNvPr>
              <p:cNvSpPr txBox="1"/>
              <p:nvPr/>
            </p:nvSpPr>
            <p:spPr>
              <a:xfrm>
                <a:off x="673765" y="2486187"/>
                <a:ext cx="46404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b="1" dirty="0">
                    <a:solidFill>
                      <a:schemeClr val="tx1"/>
                    </a:solidFill>
                    <a:latin typeface="Anaheim" panose="020B0604020202020204" charset="0"/>
                  </a:rPr>
                  <a:t>Long Short-Term Memory (LSTM)</a:t>
                </a:r>
                <a:endParaRPr lang="en-IN" dirty="0">
                  <a:solidFill>
                    <a:schemeClr val="tx1"/>
                  </a:solidFill>
                  <a:latin typeface="Anaheim" panose="020B060402020202020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8FDF6C-4D22-4946-BFE0-CEA119ACB012}"/>
                  </a:ext>
                </a:extLst>
              </p:cNvPr>
              <p:cNvSpPr txBox="1"/>
              <p:nvPr/>
            </p:nvSpPr>
            <p:spPr>
              <a:xfrm>
                <a:off x="277525" y="2903643"/>
                <a:ext cx="46404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b="1" dirty="0">
                    <a:solidFill>
                      <a:schemeClr val="tx1"/>
                    </a:solidFill>
                    <a:latin typeface="Anaheim" panose="020B0604020202020204" charset="0"/>
                  </a:rPr>
                  <a:t>Convolutional Neural Network (CNN)</a:t>
                </a:r>
                <a:endParaRPr lang="en-IN" dirty="0">
                  <a:solidFill>
                    <a:schemeClr val="tx1"/>
                  </a:solidFill>
                  <a:latin typeface="Anaheim" panose="020B0604020202020204" charset="0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43A94D-12F2-4213-86F9-0915FF37F209}"/>
                </a:ext>
              </a:extLst>
            </p:cNvPr>
            <p:cNvSpPr/>
            <p:nvPr/>
          </p:nvSpPr>
          <p:spPr>
            <a:xfrm>
              <a:off x="3792155" y="2230150"/>
              <a:ext cx="3041782" cy="273066"/>
            </a:xfrm>
            <a:prstGeom prst="rect">
              <a:avLst/>
            </a:prstGeom>
            <a:solidFill>
              <a:srgbClr val="E41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039AA7-D826-456B-B21A-88380A59563F}"/>
                </a:ext>
              </a:extLst>
            </p:cNvPr>
            <p:cNvSpPr txBox="1"/>
            <p:nvPr/>
          </p:nvSpPr>
          <p:spPr>
            <a:xfrm>
              <a:off x="7631108" y="1394495"/>
              <a:ext cx="8718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/>
                  </a:solidFill>
                  <a:latin typeface="Anaheim" panose="020B0604020202020204" charset="0"/>
                </a:rPr>
                <a:t>84.13%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F96B1F-4890-491C-93D3-437CA2487B7D}"/>
                </a:ext>
              </a:extLst>
            </p:cNvPr>
            <p:cNvSpPr txBox="1"/>
            <p:nvPr/>
          </p:nvSpPr>
          <p:spPr>
            <a:xfrm>
              <a:off x="6833937" y="1813987"/>
              <a:ext cx="8718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/>
                  </a:solidFill>
                  <a:latin typeface="Anaheim" panose="020B0604020202020204" charset="0"/>
                </a:rPr>
                <a:t>72.10%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C2C955-1F00-41DE-ACB6-05B10DE64675}"/>
                </a:ext>
              </a:extLst>
            </p:cNvPr>
            <p:cNvSpPr txBox="1"/>
            <p:nvPr/>
          </p:nvSpPr>
          <p:spPr>
            <a:xfrm>
              <a:off x="6821058" y="2192643"/>
              <a:ext cx="8718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/>
                  </a:solidFill>
                  <a:latin typeface="Anaheim" panose="020B0604020202020204" charset="0"/>
                </a:rPr>
                <a:t>71.96%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D741B2-C4DF-4377-AC07-331A82202161}"/>
                </a:ext>
              </a:extLst>
            </p:cNvPr>
            <p:cNvSpPr txBox="1"/>
            <p:nvPr/>
          </p:nvSpPr>
          <p:spPr>
            <a:xfrm>
              <a:off x="6171373" y="2606461"/>
              <a:ext cx="8718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/>
                  </a:solidFill>
                  <a:latin typeface="Anaheim" panose="020B0604020202020204" charset="0"/>
                </a:rPr>
                <a:t>68.50%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B35CCD-4E0F-4208-BCD0-E016AA262635}"/>
                </a:ext>
              </a:extLst>
            </p:cNvPr>
            <p:cNvSpPr txBox="1"/>
            <p:nvPr/>
          </p:nvSpPr>
          <p:spPr>
            <a:xfrm>
              <a:off x="5770501" y="2988656"/>
              <a:ext cx="8718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/>
                  </a:solidFill>
                  <a:latin typeface="Anaheim" panose="020B0604020202020204" charset="0"/>
                </a:rPr>
                <a:t>68.10%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4E8407-B179-486F-8D9F-11D1D69EEA1B}"/>
                </a:ext>
              </a:extLst>
            </p:cNvPr>
            <p:cNvSpPr/>
            <p:nvPr/>
          </p:nvSpPr>
          <p:spPr>
            <a:xfrm>
              <a:off x="3619099" y="3407343"/>
              <a:ext cx="4246901" cy="916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AF39CA-B2AB-4128-A11B-E7A96E6B25A3}"/>
                </a:ext>
              </a:extLst>
            </p:cNvPr>
            <p:cNvSpPr txBox="1"/>
            <p:nvPr/>
          </p:nvSpPr>
          <p:spPr>
            <a:xfrm>
              <a:off x="7235296" y="3501796"/>
              <a:ext cx="807337" cy="319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/>
                  </a:solidFill>
                  <a:latin typeface="Anaheim" panose="020B0604020202020204" charset="0"/>
                </a:rPr>
                <a:t>100%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091B6E-AB63-4737-85EB-936A7B11E13F}"/>
                </a:ext>
              </a:extLst>
            </p:cNvPr>
            <p:cNvSpPr txBox="1"/>
            <p:nvPr/>
          </p:nvSpPr>
          <p:spPr>
            <a:xfrm>
              <a:off x="6405115" y="3501796"/>
              <a:ext cx="513041" cy="30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/>
                  </a:solidFill>
                  <a:latin typeface="Anaheim" panose="020B0604020202020204" charset="0"/>
                </a:rPr>
                <a:t>75%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62B0CC-A275-499D-A763-ACECE6F59946}"/>
                </a:ext>
              </a:extLst>
            </p:cNvPr>
            <p:cNvSpPr txBox="1"/>
            <p:nvPr/>
          </p:nvSpPr>
          <p:spPr>
            <a:xfrm>
              <a:off x="5480549" y="3501796"/>
              <a:ext cx="513041" cy="30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/>
                  </a:solidFill>
                  <a:latin typeface="Anaheim" panose="020B0604020202020204" charset="0"/>
                </a:rPr>
                <a:t>50%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AD239C-BB93-47EE-BDF8-D1BBB5536BC3}"/>
                </a:ext>
              </a:extLst>
            </p:cNvPr>
            <p:cNvSpPr txBox="1"/>
            <p:nvPr/>
          </p:nvSpPr>
          <p:spPr>
            <a:xfrm>
              <a:off x="4552418" y="3519042"/>
              <a:ext cx="513041" cy="30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/>
                  </a:solidFill>
                  <a:latin typeface="Anaheim" panose="020B0604020202020204" charset="0"/>
                </a:rPr>
                <a:t>25%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0;p43">
            <a:extLst>
              <a:ext uri="{FF2B5EF4-FFF2-40B4-BE49-F238E27FC236}">
                <a16:creationId xmlns:a16="http://schemas.microsoft.com/office/drawing/2014/main" id="{3685BC03-8E12-428E-981F-A805E7FBF89E}"/>
              </a:ext>
            </a:extLst>
          </p:cNvPr>
          <p:cNvSpPr txBox="1">
            <a:spLocks/>
          </p:cNvSpPr>
          <p:nvPr/>
        </p:nvSpPr>
        <p:spPr>
          <a:xfrm>
            <a:off x="1277999" y="314625"/>
            <a:ext cx="7124855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000" b="1" dirty="0">
                <a:solidFill>
                  <a:srgbClr val="E41C93"/>
                </a:solidFill>
                <a:latin typeface="Overpass Mono" panose="020B0604020202020204" charset="0"/>
              </a:rPr>
              <a:t>Confusion Matrix – Best Model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D29505B2-B934-4D16-BBC1-AE6EF60B3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92605" y="2419349"/>
            <a:ext cx="1631795" cy="163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Google Shape;335;p27">
            <a:extLst>
              <a:ext uri="{FF2B5EF4-FFF2-40B4-BE49-F238E27FC236}">
                <a16:creationId xmlns:a16="http://schemas.microsoft.com/office/drawing/2014/main" id="{25FB51A6-7BA7-4702-A085-17340638ABA3}"/>
              </a:ext>
            </a:extLst>
          </p:cNvPr>
          <p:cNvSpPr txBox="1">
            <a:spLocks/>
          </p:cNvSpPr>
          <p:nvPr/>
        </p:nvSpPr>
        <p:spPr>
          <a:xfrm>
            <a:off x="6770270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26486-7CFD-4837-AD6F-E9711BB7A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55" y="953754"/>
            <a:ext cx="4012490" cy="37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21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0ADC-F1F0-4131-91A3-017BF205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E41C93"/>
                </a:solidFill>
              </a:rPr>
              <a:t>Proposed Output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C67A03-FE59-480E-AB3A-D3316817A06D}"/>
              </a:ext>
            </a:extLst>
          </p:cNvPr>
          <p:cNvGrpSpPr/>
          <p:nvPr/>
        </p:nvGrpSpPr>
        <p:grpSpPr>
          <a:xfrm>
            <a:off x="1549664" y="1012200"/>
            <a:ext cx="6227545" cy="3627177"/>
            <a:chOff x="946655" y="849744"/>
            <a:chExt cx="7250689" cy="4214609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26934BD1-54C1-4CBA-9A57-29BD7A58E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655" y="849744"/>
              <a:ext cx="7250689" cy="4214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41E1734-43F4-4529-AB83-E9D681EDA13C}"/>
                </a:ext>
              </a:extLst>
            </p:cNvPr>
            <p:cNvGrpSpPr/>
            <p:nvPr/>
          </p:nvGrpSpPr>
          <p:grpSpPr>
            <a:xfrm>
              <a:off x="2076450" y="1551618"/>
              <a:ext cx="295275" cy="315281"/>
              <a:chOff x="4429125" y="2288049"/>
              <a:chExt cx="676275" cy="669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E933076-3AEF-4E68-AA8E-A47785591E8B}"/>
                  </a:ext>
                </a:extLst>
              </p:cNvPr>
              <p:cNvSpPr/>
              <p:nvPr/>
            </p:nvSpPr>
            <p:spPr>
              <a:xfrm>
                <a:off x="4429125" y="2288049"/>
                <a:ext cx="676275" cy="669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4" name="Graphic 33" descr="Cricket with solid fill">
                <a:extLst>
                  <a:ext uri="{FF2B5EF4-FFF2-40B4-BE49-F238E27FC236}">
                    <a16:creationId xmlns:a16="http://schemas.microsoft.com/office/drawing/2014/main" id="{0B79D8A6-B861-408F-9040-3BA56060E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36400" y="2288049"/>
                <a:ext cx="669000" cy="6690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47F8C9B-A9DA-4953-AD98-1D92729AB48F}"/>
                </a:ext>
              </a:extLst>
            </p:cNvPr>
            <p:cNvGrpSpPr/>
            <p:nvPr/>
          </p:nvGrpSpPr>
          <p:grpSpPr>
            <a:xfrm>
              <a:off x="2069186" y="1878585"/>
              <a:ext cx="302539" cy="305079"/>
              <a:chOff x="6220111" y="2034975"/>
              <a:chExt cx="676275" cy="669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7CA1749-6636-455B-ACD5-EC933F9B04B4}"/>
                  </a:ext>
                </a:extLst>
              </p:cNvPr>
              <p:cNvSpPr/>
              <p:nvPr/>
            </p:nvSpPr>
            <p:spPr>
              <a:xfrm>
                <a:off x="6220111" y="2034975"/>
                <a:ext cx="676275" cy="669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Badminton with solid fill">
                <a:extLst>
                  <a:ext uri="{FF2B5EF4-FFF2-40B4-BE49-F238E27FC236}">
                    <a16:creationId xmlns:a16="http://schemas.microsoft.com/office/drawing/2014/main" id="{99311C84-162B-4915-8B68-DB8601A80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10596" y="2116236"/>
                <a:ext cx="527051" cy="527051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27F7DF6-BF08-4715-9560-C957BD10285F}"/>
                </a:ext>
              </a:extLst>
            </p:cNvPr>
            <p:cNvGrpSpPr/>
            <p:nvPr/>
          </p:nvGrpSpPr>
          <p:grpSpPr>
            <a:xfrm>
              <a:off x="2058091" y="2129439"/>
              <a:ext cx="313634" cy="505526"/>
              <a:chOff x="4207800" y="3637191"/>
              <a:chExt cx="914400" cy="92098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0C78587-EB07-4EA3-AC9F-792A1B0DE84E}"/>
                  </a:ext>
                </a:extLst>
              </p:cNvPr>
              <p:cNvSpPr/>
              <p:nvPr/>
            </p:nvSpPr>
            <p:spPr>
              <a:xfrm>
                <a:off x="4243387" y="3713823"/>
                <a:ext cx="795338" cy="8443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0" name="Graphic 39" descr="Swimming outline">
                <a:extLst>
                  <a:ext uri="{FF2B5EF4-FFF2-40B4-BE49-F238E27FC236}">
                    <a16:creationId xmlns:a16="http://schemas.microsoft.com/office/drawing/2014/main" id="{4E51DF6D-9149-4680-9B50-BD834A128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07800" y="363719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2A82CD-8287-43AD-B593-1A807A23DDC2}"/>
                </a:ext>
              </a:extLst>
            </p:cNvPr>
            <p:cNvSpPr/>
            <p:nvPr/>
          </p:nvSpPr>
          <p:spPr>
            <a:xfrm>
              <a:off x="2058091" y="2592849"/>
              <a:ext cx="313634" cy="2436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30FBB91-496C-4602-A0B4-4E1143B99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47216" y="2557696"/>
              <a:ext cx="335383" cy="356677"/>
            </a:xfrm>
            <a:prstGeom prst="rect">
              <a:avLst/>
            </a:prstGeom>
          </p:spPr>
        </p:pic>
        <p:pic>
          <p:nvPicPr>
            <p:cNvPr id="48" name="Picture 2" descr="Health and wellness app black glyph icon Vector Image">
              <a:extLst>
                <a:ext uri="{FF2B5EF4-FFF2-40B4-BE49-F238E27FC236}">
                  <a16:creationId xmlns:a16="http://schemas.microsoft.com/office/drawing/2014/main" id="{A0AF216A-82E8-4D2D-B8BE-63A9BB429B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87"/>
            <a:stretch/>
          </p:blipFill>
          <p:spPr bwMode="auto">
            <a:xfrm>
              <a:off x="2002696" y="2847233"/>
              <a:ext cx="401285" cy="367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C1E326B-7AD4-4647-91AE-A5BC54B2F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58091" y="3261849"/>
              <a:ext cx="329585" cy="32449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D4ED2F-E811-4689-90AF-CBA444C65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48702" y="3604646"/>
              <a:ext cx="366800" cy="34915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12139CD-76AD-41EC-AEA1-3226279BA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48702" y="3972101"/>
              <a:ext cx="366800" cy="35688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15B02D7-1122-4A40-8512-3B2A791C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1F3F2"/>
                </a:clrFrom>
                <a:clrTo>
                  <a:srgbClr val="F1F3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9938" y="4295185"/>
              <a:ext cx="366800" cy="370876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285212-E0A6-4820-9630-E1453A3FD24D}"/>
                </a:ext>
              </a:extLst>
            </p:cNvPr>
            <p:cNvGrpSpPr/>
            <p:nvPr/>
          </p:nvGrpSpPr>
          <p:grpSpPr>
            <a:xfrm>
              <a:off x="2104162" y="4720421"/>
              <a:ext cx="221489" cy="308779"/>
              <a:chOff x="3751158" y="3112168"/>
              <a:chExt cx="816857" cy="717920"/>
            </a:xfrm>
          </p:grpSpPr>
          <p:pic>
            <p:nvPicPr>
              <p:cNvPr id="53" name="Graphic 52" descr="Boomerang outline">
                <a:extLst>
                  <a:ext uri="{FF2B5EF4-FFF2-40B4-BE49-F238E27FC236}">
                    <a16:creationId xmlns:a16="http://schemas.microsoft.com/office/drawing/2014/main" id="{73CCDD56-136C-4994-BC4F-DFC134F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63290" y="3503547"/>
                <a:ext cx="326541" cy="326541"/>
              </a:xfrm>
              <a:prstGeom prst="rect">
                <a:avLst/>
              </a:prstGeom>
            </p:spPr>
          </p:pic>
          <p:pic>
            <p:nvPicPr>
              <p:cNvPr id="54" name="Graphic 53" descr="Bow And Arrow with solid fill">
                <a:extLst>
                  <a:ext uri="{FF2B5EF4-FFF2-40B4-BE49-F238E27FC236}">
                    <a16:creationId xmlns:a16="http://schemas.microsoft.com/office/drawing/2014/main" id="{22C016E0-B20F-4456-8CD6-76F9AEEE2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178870" y="3112168"/>
                <a:ext cx="389145" cy="389145"/>
              </a:xfrm>
              <a:prstGeom prst="rect">
                <a:avLst/>
              </a:prstGeom>
            </p:spPr>
          </p:pic>
          <p:pic>
            <p:nvPicPr>
              <p:cNvPr id="55" name="Graphic 54" descr="Bowling Pin with solid fill">
                <a:extLst>
                  <a:ext uri="{FF2B5EF4-FFF2-40B4-BE49-F238E27FC236}">
                    <a16:creationId xmlns:a16="http://schemas.microsoft.com/office/drawing/2014/main" id="{01009A6C-9533-4A78-BF30-A5EF05D22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751158" y="3142669"/>
                <a:ext cx="389145" cy="389145"/>
              </a:xfrm>
              <a:prstGeom prst="rect">
                <a:avLst/>
              </a:prstGeom>
            </p:spPr>
          </p:pic>
        </p:grpSp>
      </p:grpSp>
      <p:pic>
        <p:nvPicPr>
          <p:cNvPr id="8194" name="Picture 2" descr="Oh My Dog GIFs - Get the best GIF on GIPHY">
            <a:extLst>
              <a:ext uri="{FF2B5EF4-FFF2-40B4-BE49-F238E27FC236}">
                <a16:creationId xmlns:a16="http://schemas.microsoft.com/office/drawing/2014/main" id="{FFEEE05D-2DDE-44A9-895F-8BB92CAEDC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570" y="2345141"/>
            <a:ext cx="1595900" cy="15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80BCD0-6D71-412E-8C32-3C0CF62BA666}"/>
              </a:ext>
            </a:extLst>
          </p:cNvPr>
          <p:cNvSpPr txBox="1"/>
          <p:nvPr/>
        </p:nvSpPr>
        <p:spPr>
          <a:xfrm>
            <a:off x="4670081" y="1945031"/>
            <a:ext cx="2102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E41C93"/>
                </a:solidFill>
              </a:rPr>
              <a:t>WOW!!!!</a:t>
            </a:r>
          </a:p>
        </p:txBody>
      </p:sp>
      <p:sp>
        <p:nvSpPr>
          <p:cNvPr id="27" name="Google Shape;335;p27">
            <a:extLst>
              <a:ext uri="{FF2B5EF4-FFF2-40B4-BE49-F238E27FC236}">
                <a16:creationId xmlns:a16="http://schemas.microsoft.com/office/drawing/2014/main" id="{B35C57B1-2B9A-4965-ACE1-6DDDF9891531}"/>
              </a:ext>
            </a:extLst>
          </p:cNvPr>
          <p:cNvSpPr txBox="1">
            <a:spLocks/>
          </p:cNvSpPr>
          <p:nvPr/>
        </p:nvSpPr>
        <p:spPr>
          <a:xfrm>
            <a:off x="6770270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  <p:extLst>
      <p:ext uri="{BB962C8B-B14F-4D97-AF65-F5344CB8AC3E}">
        <p14:creationId xmlns:p14="http://schemas.microsoft.com/office/powerpoint/2010/main" val="4147348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C5892-237E-4B83-9060-7AD463B0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E41C93"/>
                </a:solidFill>
              </a:rPr>
              <a:t>Way forward</a:t>
            </a:r>
          </a:p>
        </p:txBody>
      </p:sp>
      <p:grpSp>
        <p:nvGrpSpPr>
          <p:cNvPr id="4" name="Google Shape;4793;p62">
            <a:extLst>
              <a:ext uri="{FF2B5EF4-FFF2-40B4-BE49-F238E27FC236}">
                <a16:creationId xmlns:a16="http://schemas.microsoft.com/office/drawing/2014/main" id="{5C2C8A6B-7CC7-4822-A17A-C85897818181}"/>
              </a:ext>
            </a:extLst>
          </p:cNvPr>
          <p:cNvGrpSpPr/>
          <p:nvPr/>
        </p:nvGrpSpPr>
        <p:grpSpPr>
          <a:xfrm>
            <a:off x="855677" y="2136087"/>
            <a:ext cx="2407640" cy="2099401"/>
            <a:chOff x="7636443" y="1204988"/>
            <a:chExt cx="804565" cy="576223"/>
          </a:xfrm>
        </p:grpSpPr>
        <p:sp>
          <p:nvSpPr>
            <p:cNvPr id="16" name="Google Shape;4796;p62">
              <a:extLst>
                <a:ext uri="{FF2B5EF4-FFF2-40B4-BE49-F238E27FC236}">
                  <a16:creationId xmlns:a16="http://schemas.microsoft.com/office/drawing/2014/main" id="{EEEF668C-C268-47BE-9306-E724C9F0EC36}"/>
                </a:ext>
              </a:extLst>
            </p:cNvPr>
            <p:cNvSpPr/>
            <p:nvPr/>
          </p:nvSpPr>
          <p:spPr>
            <a:xfrm>
              <a:off x="8398251" y="1667375"/>
              <a:ext cx="42757" cy="36365"/>
            </a:xfrm>
            <a:custGeom>
              <a:avLst/>
              <a:gdLst/>
              <a:ahLst/>
              <a:cxnLst/>
              <a:rect l="l" t="t" r="r" b="b"/>
              <a:pathLst>
                <a:path w="1184" h="1007" extrusionOk="0">
                  <a:moveTo>
                    <a:pt x="513" y="0"/>
                  </a:moveTo>
                  <a:cubicBezTo>
                    <a:pt x="255" y="0"/>
                    <a:pt x="5" y="198"/>
                    <a:pt x="12" y="501"/>
                  </a:cubicBezTo>
                  <a:cubicBezTo>
                    <a:pt x="1" y="788"/>
                    <a:pt x="230" y="1006"/>
                    <a:pt x="506" y="1006"/>
                  </a:cubicBezTo>
                  <a:cubicBezTo>
                    <a:pt x="953" y="1006"/>
                    <a:pt x="1183" y="467"/>
                    <a:pt x="862" y="146"/>
                  </a:cubicBezTo>
                  <a:cubicBezTo>
                    <a:pt x="762" y="45"/>
                    <a:pt x="636" y="0"/>
                    <a:pt x="51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4797;p62">
              <a:extLst>
                <a:ext uri="{FF2B5EF4-FFF2-40B4-BE49-F238E27FC236}">
                  <a16:creationId xmlns:a16="http://schemas.microsoft.com/office/drawing/2014/main" id="{E26B16ED-52E3-4A87-919E-1830F2EFEB18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3" name="Google Shape;4798;p62">
                <a:extLst>
                  <a:ext uri="{FF2B5EF4-FFF2-40B4-BE49-F238E27FC236}">
                    <a16:creationId xmlns:a16="http://schemas.microsoft.com/office/drawing/2014/main" id="{8EC89F72-28CC-4E63-B6F5-69065975100F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99;p62">
                <a:extLst>
                  <a:ext uri="{FF2B5EF4-FFF2-40B4-BE49-F238E27FC236}">
                    <a16:creationId xmlns:a16="http://schemas.microsoft.com/office/drawing/2014/main" id="{DB99C758-FCDA-4987-8B99-64B7324A5BF9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4800;p62">
              <a:extLst>
                <a:ext uri="{FF2B5EF4-FFF2-40B4-BE49-F238E27FC236}">
                  <a16:creationId xmlns:a16="http://schemas.microsoft.com/office/drawing/2014/main" id="{1A80E4BE-94D5-4EB7-8FBA-96B6145B563E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1" name="Google Shape;4801;p62">
                <a:extLst>
                  <a:ext uri="{FF2B5EF4-FFF2-40B4-BE49-F238E27FC236}">
                    <a16:creationId xmlns:a16="http://schemas.microsoft.com/office/drawing/2014/main" id="{7CA09A2B-07A1-4E19-A4A8-911DF0D1B1A1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802;p62">
                <a:extLst>
                  <a:ext uri="{FF2B5EF4-FFF2-40B4-BE49-F238E27FC236}">
                    <a16:creationId xmlns:a16="http://schemas.microsoft.com/office/drawing/2014/main" id="{89964BA9-FE54-4735-83FE-EC6796E25DDC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803;p62">
              <a:extLst>
                <a:ext uri="{FF2B5EF4-FFF2-40B4-BE49-F238E27FC236}">
                  <a16:creationId xmlns:a16="http://schemas.microsoft.com/office/drawing/2014/main" id="{F076EB71-9730-4499-ACA5-22C7BDB2F84D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9" name="Google Shape;4804;p62">
                <a:extLst>
                  <a:ext uri="{FF2B5EF4-FFF2-40B4-BE49-F238E27FC236}">
                    <a16:creationId xmlns:a16="http://schemas.microsoft.com/office/drawing/2014/main" id="{0D219E91-B2AA-4013-9BC6-10ED433100E1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805;p62">
                <a:extLst>
                  <a:ext uri="{FF2B5EF4-FFF2-40B4-BE49-F238E27FC236}">
                    <a16:creationId xmlns:a16="http://schemas.microsoft.com/office/drawing/2014/main" id="{E63364D0-732A-412A-AB4D-7B899137E6C6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F1734D9-9FAA-40BD-81F2-5F6E78BA4A11}"/>
              </a:ext>
            </a:extLst>
          </p:cNvPr>
          <p:cNvSpPr/>
          <p:nvPr/>
        </p:nvSpPr>
        <p:spPr>
          <a:xfrm>
            <a:off x="3381848" y="2030932"/>
            <a:ext cx="4957894" cy="82132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Anaheim" panose="020B0604020202020204" charset="0"/>
              </a:rPr>
              <a:t>Implement an A/B Testing phase to test for significance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BC53A-8563-4105-859E-186EB1E5113E}"/>
              </a:ext>
            </a:extLst>
          </p:cNvPr>
          <p:cNvSpPr/>
          <p:nvPr/>
        </p:nvSpPr>
        <p:spPr>
          <a:xfrm>
            <a:off x="3381848" y="2961080"/>
            <a:ext cx="4957894" cy="73976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Anaheim" panose="020B0604020202020204" charset="0"/>
              </a:rPr>
              <a:t>Given its successful, find the ideal combination of categories &amp; subcategories for the website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164155-A77E-4C69-B784-AD6E21561BC7}"/>
              </a:ext>
            </a:extLst>
          </p:cNvPr>
          <p:cNvSpPr/>
          <p:nvPr/>
        </p:nvSpPr>
        <p:spPr>
          <a:xfrm>
            <a:off x="3381848" y="3806718"/>
            <a:ext cx="4957894" cy="8230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Anaheim" panose="020B0604020202020204" charset="0"/>
              </a:rPr>
              <a:t>Incorporate classification based on Image recognition</a:t>
            </a:r>
          </a:p>
        </p:txBody>
      </p:sp>
      <p:sp>
        <p:nvSpPr>
          <p:cNvPr id="20" name="Google Shape;335;p27">
            <a:extLst>
              <a:ext uri="{FF2B5EF4-FFF2-40B4-BE49-F238E27FC236}">
                <a16:creationId xmlns:a16="http://schemas.microsoft.com/office/drawing/2014/main" id="{3EC67050-B728-4E84-AB3F-7EEB1690C3C4}"/>
              </a:ext>
            </a:extLst>
          </p:cNvPr>
          <p:cNvSpPr txBox="1">
            <a:spLocks/>
          </p:cNvSpPr>
          <p:nvPr/>
        </p:nvSpPr>
        <p:spPr>
          <a:xfrm>
            <a:off x="6770270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  <p:extLst>
      <p:ext uri="{BB962C8B-B14F-4D97-AF65-F5344CB8AC3E}">
        <p14:creationId xmlns:p14="http://schemas.microsoft.com/office/powerpoint/2010/main" val="2914597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677EA-C8F8-41B5-B62F-24F6AE9E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31" y="1493242"/>
            <a:ext cx="2609737" cy="1967742"/>
          </a:xfrm>
          <a:prstGeom prst="rect">
            <a:avLst/>
          </a:prstGeom>
        </p:spPr>
      </p:pic>
      <p:sp>
        <p:nvSpPr>
          <p:cNvPr id="4" name="Google Shape;335;p27">
            <a:extLst>
              <a:ext uri="{FF2B5EF4-FFF2-40B4-BE49-F238E27FC236}">
                <a16:creationId xmlns:a16="http://schemas.microsoft.com/office/drawing/2014/main" id="{925F3AF3-C98D-402A-8310-6E24C85F86B2}"/>
              </a:ext>
            </a:extLst>
          </p:cNvPr>
          <p:cNvSpPr txBox="1">
            <a:spLocks/>
          </p:cNvSpPr>
          <p:nvPr/>
        </p:nvSpPr>
        <p:spPr>
          <a:xfrm>
            <a:off x="6770270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  <p:extLst>
      <p:ext uri="{BB962C8B-B14F-4D97-AF65-F5344CB8AC3E}">
        <p14:creationId xmlns:p14="http://schemas.microsoft.com/office/powerpoint/2010/main" val="1997799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1C93"/>
                </a:solidFill>
              </a:rPr>
              <a:t>TABLE OF CONTENTS</a:t>
            </a:r>
            <a:endParaRPr dirty="0">
              <a:solidFill>
                <a:srgbClr val="E41C93"/>
              </a:solidFill>
            </a:endParaRPr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1459817" y="218309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naheim" panose="020B0604020202020204" charset="0"/>
              </a:rPr>
              <a:t>About Craigslist</a:t>
            </a:r>
            <a:endParaRPr sz="2200" b="1" dirty="0">
              <a:latin typeface="Anaheim" panose="020B0604020202020204" charset="0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3075084" y="217118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03</a:t>
            </a:r>
            <a:endParaRPr sz="3500" b="1" dirty="0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5179038" y="2163531"/>
            <a:ext cx="3419394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>
                <a:latin typeface="Anaheim" panose="020B0604020202020204" charset="0"/>
              </a:rPr>
              <a:t>Webscraping</a:t>
            </a:r>
            <a:r>
              <a:rPr lang="en-IN" dirty="0">
                <a:latin typeface="Anaheim" panose="020B0604020202020204" charset="0"/>
              </a:rPr>
              <a:t> &amp;</a:t>
            </a:r>
            <a:r>
              <a:rPr lang="en-IN" sz="2200" b="1" dirty="0">
                <a:latin typeface="Anaheim" panose="020B0604020202020204" charset="0"/>
                <a:sym typeface="Overpass Mon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naheim" panose="020B0604020202020204" charset="0"/>
              </a:rPr>
              <a:t>p</a:t>
            </a:r>
            <a:r>
              <a:rPr lang="en-IN" sz="2200" b="1" dirty="0">
                <a:latin typeface="Anaheim" panose="020B0604020202020204" charset="0"/>
                <a:sym typeface="Overpass Mono"/>
              </a:rPr>
              <a:t>re-processing </a:t>
            </a:r>
            <a:endParaRPr sz="2200" b="1" dirty="0">
              <a:latin typeface="Anaheim" panose="020B0604020202020204" charset="0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1459817" y="3544662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naheim" panose="020B0604020202020204" charset="0"/>
              </a:rPr>
              <a:t>Business Idea</a:t>
            </a:r>
            <a:endParaRPr dirty="0">
              <a:latin typeface="Anaheim" panose="020B0604020202020204" charset="0"/>
            </a:endParaRP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3075084" y="3572262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5179036" y="3573468"/>
            <a:ext cx="2958356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naheim" panose="020B0604020202020204" charset="0"/>
              </a:rPr>
              <a:t>Analysis &amp; Modelling</a:t>
            </a:r>
            <a:endParaRPr dirty="0">
              <a:latin typeface="Anaheim" panose="020B0604020202020204" charset="0"/>
            </a:endParaRPr>
          </a:p>
        </p:txBody>
      </p:sp>
      <p:sp>
        <p:nvSpPr>
          <p:cNvPr id="13" name="Google Shape;335;p27">
            <a:extLst>
              <a:ext uri="{FF2B5EF4-FFF2-40B4-BE49-F238E27FC236}">
                <a16:creationId xmlns:a16="http://schemas.microsoft.com/office/drawing/2014/main" id="{4EFF39BA-0A92-4381-9D6B-410C012C9610}"/>
              </a:ext>
            </a:extLst>
          </p:cNvPr>
          <p:cNvSpPr txBox="1">
            <a:spLocks/>
          </p:cNvSpPr>
          <p:nvPr/>
        </p:nvSpPr>
        <p:spPr>
          <a:xfrm>
            <a:off x="6781277" y="4747200"/>
            <a:ext cx="3165805" cy="23826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1638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Craigslist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E41C93"/>
                </a:solidFill>
              </a:rPr>
              <a:t>01</a:t>
            </a:r>
            <a:endParaRPr sz="6400" dirty="0">
              <a:solidFill>
                <a:srgbClr val="E41C93"/>
              </a:solidFill>
            </a:endParaRPr>
          </a:p>
        </p:txBody>
      </p:sp>
      <p:sp>
        <p:nvSpPr>
          <p:cNvPr id="6" name="Google Shape;335;p27">
            <a:extLst>
              <a:ext uri="{FF2B5EF4-FFF2-40B4-BE49-F238E27FC236}">
                <a16:creationId xmlns:a16="http://schemas.microsoft.com/office/drawing/2014/main" id="{E6963E53-0192-440A-A03D-7A6C9301E326}"/>
              </a:ext>
            </a:extLst>
          </p:cNvPr>
          <p:cNvSpPr txBox="1">
            <a:spLocks/>
          </p:cNvSpPr>
          <p:nvPr/>
        </p:nvSpPr>
        <p:spPr>
          <a:xfrm>
            <a:off x="6781277" y="4747200"/>
            <a:ext cx="3165805" cy="23826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579019" y="1973025"/>
            <a:ext cx="5652988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tx1"/>
                </a:solidFill>
                <a:effectLst/>
                <a:latin typeface="Anahei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Craigslist is about helping people put food on the table, it’s about helping them find a table to put the food on, and lastly, it’s about helping people find a roof under which to put the table with the food. </a:t>
            </a:r>
            <a:endParaRPr dirty="0">
              <a:solidFill>
                <a:schemeClr val="tx1"/>
              </a:solidFill>
              <a:latin typeface="Anaheim" panose="020B0604020202020204" charset="0"/>
            </a:endParaRP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98" y="945488"/>
            <a:ext cx="490245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E41C93"/>
                </a:solidFill>
              </a:rPr>
              <a:t>Raison d’etre </a:t>
            </a:r>
            <a:endParaRPr dirty="0">
              <a:solidFill>
                <a:srgbClr val="E41C93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80D87-F13F-49EA-BA42-5DBAFA3C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9654"/>
          <a:stretch/>
        </p:blipFill>
        <p:spPr>
          <a:xfrm>
            <a:off x="6408485" y="1045281"/>
            <a:ext cx="1958094" cy="2658423"/>
          </a:xfrm>
          <a:prstGeom prst="rect">
            <a:avLst/>
          </a:prstGeom>
        </p:spPr>
      </p:pic>
      <p:sp>
        <p:nvSpPr>
          <p:cNvPr id="12" name="Google Shape;335;p27">
            <a:extLst>
              <a:ext uri="{FF2B5EF4-FFF2-40B4-BE49-F238E27FC236}">
                <a16:creationId xmlns:a16="http://schemas.microsoft.com/office/drawing/2014/main" id="{B65463BA-E54D-45AC-ACBF-AADFD85AB4B2}"/>
              </a:ext>
            </a:extLst>
          </p:cNvPr>
          <p:cNvSpPr txBox="1">
            <a:spLocks/>
          </p:cNvSpPr>
          <p:nvPr/>
        </p:nvSpPr>
        <p:spPr>
          <a:xfrm>
            <a:off x="6781278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2706135" y="900438"/>
            <a:ext cx="344187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E41C93"/>
                </a:solidFill>
              </a:rPr>
              <a:t>60 MILLION</a:t>
            </a:r>
            <a:endParaRPr sz="3600" dirty="0">
              <a:solidFill>
                <a:srgbClr val="E41C93"/>
              </a:solidFill>
            </a:endParaRPr>
          </a:p>
        </p:txBody>
      </p:sp>
      <p:sp>
        <p:nvSpPr>
          <p:cNvPr id="454" name="Google Shape;454;p36"/>
          <p:cNvSpPr txBox="1">
            <a:spLocks noGrp="1"/>
          </p:cNvSpPr>
          <p:nvPr>
            <p:ph type="subTitle" idx="2"/>
          </p:nvPr>
        </p:nvSpPr>
        <p:spPr>
          <a:xfrm>
            <a:off x="2689711" y="2844887"/>
            <a:ext cx="3441869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naheim" panose="020B0604020202020204" charset="0"/>
              </a:rPr>
              <a:t>Page views every month</a:t>
            </a:r>
            <a:endParaRPr sz="1800" dirty="0">
              <a:latin typeface="Anaheim" panose="020B0604020202020204" charset="0"/>
            </a:endParaRPr>
          </a:p>
        </p:txBody>
      </p:sp>
      <p:sp>
        <p:nvSpPr>
          <p:cNvPr id="453" name="Google Shape;453;p36"/>
          <p:cNvSpPr txBox="1">
            <a:spLocks noGrp="1"/>
          </p:cNvSpPr>
          <p:nvPr>
            <p:ph type="subTitle" idx="1"/>
          </p:nvPr>
        </p:nvSpPr>
        <p:spPr>
          <a:xfrm>
            <a:off x="2659380" y="1438760"/>
            <a:ext cx="359412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Anaheim" panose="020B0604020202020204" charset="0"/>
              </a:rPr>
              <a:t>Active u</a:t>
            </a:r>
            <a:r>
              <a:rPr lang="en" sz="1800" dirty="0">
                <a:latin typeface="Anaheim" panose="020B0604020202020204" charset="0"/>
              </a:rPr>
              <a:t>sers in the USA</a:t>
            </a:r>
            <a:endParaRPr sz="1800" dirty="0">
              <a:latin typeface="Anaheim" panose="020B0604020202020204" charset="0"/>
            </a:endParaRPr>
          </a:p>
        </p:txBody>
      </p:sp>
      <p:sp>
        <p:nvSpPr>
          <p:cNvPr id="455" name="Google Shape;455;p36"/>
          <p:cNvSpPr txBox="1">
            <a:spLocks noGrp="1"/>
          </p:cNvSpPr>
          <p:nvPr>
            <p:ph type="title" idx="3"/>
          </p:nvPr>
        </p:nvSpPr>
        <p:spPr>
          <a:xfrm>
            <a:off x="2467507" y="2007562"/>
            <a:ext cx="3873705" cy="7073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chemeClr val="bg1"/>
                </a:solidFill>
              </a:rPr>
              <a:t>50 BILLION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8" name="Google Shape;452;p36">
            <a:extLst>
              <a:ext uri="{FF2B5EF4-FFF2-40B4-BE49-F238E27FC236}">
                <a16:creationId xmlns:a16="http://schemas.microsoft.com/office/drawing/2014/main" id="{2A7A3E07-DB9D-46CA-9D39-E332D2170ECC}"/>
              </a:ext>
            </a:extLst>
          </p:cNvPr>
          <p:cNvSpPr txBox="1">
            <a:spLocks/>
          </p:cNvSpPr>
          <p:nvPr/>
        </p:nvSpPr>
        <p:spPr>
          <a:xfrm>
            <a:off x="2691930" y="3521713"/>
            <a:ext cx="344187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IN" sz="3600" dirty="0">
                <a:solidFill>
                  <a:srgbClr val="E41C93"/>
                </a:solidFill>
              </a:rPr>
              <a:t>50 MILLION</a:t>
            </a:r>
          </a:p>
        </p:txBody>
      </p:sp>
      <p:sp>
        <p:nvSpPr>
          <p:cNvPr id="9" name="Google Shape;453;p36">
            <a:extLst>
              <a:ext uri="{FF2B5EF4-FFF2-40B4-BE49-F238E27FC236}">
                <a16:creationId xmlns:a16="http://schemas.microsoft.com/office/drawing/2014/main" id="{0323079D-C3EA-454B-BE58-27D810E3F1B5}"/>
              </a:ext>
            </a:extLst>
          </p:cNvPr>
          <p:cNvSpPr txBox="1">
            <a:spLocks/>
          </p:cNvSpPr>
          <p:nvPr/>
        </p:nvSpPr>
        <p:spPr>
          <a:xfrm>
            <a:off x="2645175" y="4060035"/>
            <a:ext cx="35941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1800" dirty="0">
                <a:latin typeface="Anaheim" panose="020B0604020202020204" charset="0"/>
              </a:rPr>
              <a:t>Queries daily</a:t>
            </a:r>
          </a:p>
        </p:txBody>
      </p:sp>
      <p:sp>
        <p:nvSpPr>
          <p:cNvPr id="14" name="Google Shape;335;p27">
            <a:extLst>
              <a:ext uri="{FF2B5EF4-FFF2-40B4-BE49-F238E27FC236}">
                <a16:creationId xmlns:a16="http://schemas.microsoft.com/office/drawing/2014/main" id="{31262EF5-ECE1-42A4-8EBE-359B30BC3DED}"/>
              </a:ext>
            </a:extLst>
          </p:cNvPr>
          <p:cNvSpPr txBox="1">
            <a:spLocks/>
          </p:cNvSpPr>
          <p:nvPr/>
        </p:nvSpPr>
        <p:spPr>
          <a:xfrm>
            <a:off x="6781278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C4805-6934-4E13-A9FD-A30B559485CE}"/>
              </a:ext>
            </a:extLst>
          </p:cNvPr>
          <p:cNvSpPr txBox="1"/>
          <p:nvPr/>
        </p:nvSpPr>
        <p:spPr>
          <a:xfrm>
            <a:off x="1036320" y="1945400"/>
            <a:ext cx="8305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E41C93"/>
                </a:solidFill>
                <a:latin typeface="Overpass Mono" panose="020B0604020202020204" charset="0"/>
              </a:rPr>
              <a:t>Then, why is it so far behind in user experience?</a:t>
            </a:r>
            <a:endParaRPr lang="en-IN" sz="3600" b="1" dirty="0">
              <a:latin typeface="Overpass Mono" panose="020B0604020202020204" charset="0"/>
            </a:endParaRPr>
          </a:p>
        </p:txBody>
      </p:sp>
      <p:sp>
        <p:nvSpPr>
          <p:cNvPr id="5" name="Google Shape;335;p27">
            <a:extLst>
              <a:ext uri="{FF2B5EF4-FFF2-40B4-BE49-F238E27FC236}">
                <a16:creationId xmlns:a16="http://schemas.microsoft.com/office/drawing/2014/main" id="{823B50D2-02BC-4C84-968A-49D6F15BADDE}"/>
              </a:ext>
            </a:extLst>
          </p:cNvPr>
          <p:cNvSpPr txBox="1">
            <a:spLocks/>
          </p:cNvSpPr>
          <p:nvPr/>
        </p:nvSpPr>
        <p:spPr>
          <a:xfrm>
            <a:off x="6781278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  <p:extLst>
      <p:ext uri="{BB962C8B-B14F-4D97-AF65-F5344CB8AC3E}">
        <p14:creationId xmlns:p14="http://schemas.microsoft.com/office/powerpoint/2010/main" val="1848835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537168" y="3658317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E41C93"/>
                </a:solidFill>
                <a:latin typeface="Overpass Mono" panose="020B0604020202020204" charset="0"/>
              </a:rPr>
              <a:t>Craig Newmark</a:t>
            </a:r>
            <a:endParaRPr sz="2000" b="1" dirty="0">
              <a:solidFill>
                <a:srgbClr val="E41C93"/>
              </a:solidFill>
              <a:latin typeface="Overpass Mono" panose="020B0604020202020204" charset="0"/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2109422" y="2468826"/>
            <a:ext cx="4925156" cy="802447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2"/>
                </a:solidFill>
                <a:latin typeface="Anaheim" panose="020B0604020202020204" charset="0"/>
              </a:rPr>
              <a:t>“</a:t>
            </a:r>
            <a:r>
              <a:rPr lang="en-IN" sz="1400" i="1" dirty="0">
                <a:solidFill>
                  <a:schemeClr val="accent2"/>
                </a:solidFill>
                <a:effectLst/>
                <a:latin typeface="Anahei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If most people are good and their needs are simple, all you have to do to serve them well is build a minimal infrastructure allowing them to get together and work things out for themselves. Any additional features are almost certainly superfluous and could even be damaging.”</a:t>
            </a:r>
            <a:endParaRPr sz="1400" dirty="0">
              <a:solidFill>
                <a:schemeClr val="accent2"/>
              </a:solidFill>
              <a:latin typeface="Anaheim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dirty="0">
              <a:solidFill>
                <a:schemeClr val="accent2"/>
              </a:solidFill>
              <a:latin typeface="Overpass Mono" panose="020B0604020202020204" charset="0"/>
            </a:endParaRPr>
          </a:p>
        </p:txBody>
      </p:sp>
      <p:sp>
        <p:nvSpPr>
          <p:cNvPr id="4" name="Google Shape;335;p27">
            <a:extLst>
              <a:ext uri="{FF2B5EF4-FFF2-40B4-BE49-F238E27FC236}">
                <a16:creationId xmlns:a16="http://schemas.microsoft.com/office/drawing/2014/main" id="{E942CCF6-140C-4EE8-BE87-D99C0F951AA9}"/>
              </a:ext>
            </a:extLst>
          </p:cNvPr>
          <p:cNvSpPr txBox="1">
            <a:spLocks/>
          </p:cNvSpPr>
          <p:nvPr/>
        </p:nvSpPr>
        <p:spPr>
          <a:xfrm>
            <a:off x="6781277" y="4747200"/>
            <a:ext cx="2275259" cy="17465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B23B2-B446-4D1B-8F28-AD532947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" y="394888"/>
            <a:ext cx="6773789" cy="4260932"/>
          </a:xfrm>
          <a:prstGeom prst="rect">
            <a:avLst/>
          </a:prstGeom>
        </p:spPr>
      </p:pic>
      <p:sp>
        <p:nvSpPr>
          <p:cNvPr id="5" name="Google Shape;335;p27">
            <a:extLst>
              <a:ext uri="{FF2B5EF4-FFF2-40B4-BE49-F238E27FC236}">
                <a16:creationId xmlns:a16="http://schemas.microsoft.com/office/drawing/2014/main" id="{EA9014D6-0B91-4AFC-A57A-6D41A4BBD22E}"/>
              </a:ext>
            </a:extLst>
          </p:cNvPr>
          <p:cNvSpPr txBox="1">
            <a:spLocks/>
          </p:cNvSpPr>
          <p:nvPr/>
        </p:nvSpPr>
        <p:spPr>
          <a:xfrm>
            <a:off x="6781278" y="4747200"/>
            <a:ext cx="2148038" cy="24140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b="1" dirty="0">
                <a:solidFill>
                  <a:schemeClr val="tx2"/>
                </a:solidFill>
                <a:latin typeface="Overpass Mono" panose="020B0604020202020204" charset="0"/>
              </a:rPr>
              <a:t>&gt; Team Hello World!_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6580A-1058-4836-A00C-9F3791171C22}"/>
              </a:ext>
            </a:extLst>
          </p:cNvPr>
          <p:cNvSpPr txBox="1"/>
          <p:nvPr/>
        </p:nvSpPr>
        <p:spPr>
          <a:xfrm>
            <a:off x="1140659" y="4702479"/>
            <a:ext cx="610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tx2"/>
                </a:solidFill>
              </a:rPr>
              <a:t>https://petapixel.com/2011/11/30/portraits-of-people-who-use-craigslist/</a:t>
            </a:r>
          </a:p>
        </p:txBody>
      </p:sp>
    </p:spTree>
    <p:extLst>
      <p:ext uri="{BB962C8B-B14F-4D97-AF65-F5344CB8AC3E}">
        <p14:creationId xmlns:p14="http://schemas.microsoft.com/office/powerpoint/2010/main" val="3821268354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Custom 4">
      <a:dk1>
        <a:srgbClr val="0D0932"/>
      </a:dk1>
      <a:lt1>
        <a:srgbClr val="FFFFFF"/>
      </a:lt1>
      <a:dk2>
        <a:srgbClr val="0D0932"/>
      </a:dk2>
      <a:lt2>
        <a:srgbClr val="00FFC5"/>
      </a:lt2>
      <a:accent1>
        <a:srgbClr val="00FFC5"/>
      </a:accent1>
      <a:accent2>
        <a:srgbClr val="1B1464"/>
      </a:accent2>
      <a:accent3>
        <a:srgbClr val="00FFC5"/>
      </a:accent3>
      <a:accent4>
        <a:srgbClr val="1B1464"/>
      </a:accent4>
      <a:accent5>
        <a:srgbClr val="00FFC5"/>
      </a:accent5>
      <a:accent6>
        <a:srgbClr val="1B14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</TotalTime>
  <Words>765</Words>
  <Application>Microsoft Office PowerPoint</Application>
  <PresentationFormat>On-screen Show (16:9)</PresentationFormat>
  <Paragraphs>184</Paragraphs>
  <Slides>27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Barlow</vt:lpstr>
      <vt:lpstr>Wingdings</vt:lpstr>
      <vt:lpstr>Nunito Light</vt:lpstr>
      <vt:lpstr>Raleway SemiBold</vt:lpstr>
      <vt:lpstr>Barlow Condensed ExtraBold</vt:lpstr>
      <vt:lpstr>Overpass Mono</vt:lpstr>
      <vt:lpstr>Anaheim</vt:lpstr>
      <vt:lpstr>Programming Lesson by Slidesgo</vt:lpstr>
      <vt:lpstr>Worksheet</vt:lpstr>
      <vt:lpstr>Optimizing the UX for  CL’s sporting goods page</vt:lpstr>
      <vt:lpstr>PowerPoint Presentation</vt:lpstr>
      <vt:lpstr>TABLE OF CONTENTS</vt:lpstr>
      <vt:lpstr>About Craigslist</vt:lpstr>
      <vt:lpstr>Raison d’etre </vt:lpstr>
      <vt:lpstr>60 MILLION</vt:lpstr>
      <vt:lpstr>A PICTURE IS WORTH A THOUSAND WORDS</vt:lpstr>
      <vt:lpstr>Craig Newmark</vt:lpstr>
      <vt:lpstr>PowerPoint Presentation</vt:lpstr>
      <vt:lpstr>Business Idea</vt:lpstr>
      <vt:lpstr>Classification of  sporting goods</vt:lpstr>
      <vt:lpstr>Market by numbers</vt:lpstr>
      <vt:lpstr>Craigslist – Sporting Goods  craigslist.org/d/sporting-goods/search/sga</vt:lpstr>
      <vt:lpstr>Problem Statement</vt:lpstr>
      <vt:lpstr>Webscraping &amp; preprocessing</vt:lpstr>
      <vt:lpstr>PowerPoint Presentation</vt:lpstr>
      <vt:lpstr>Preprocessing steps</vt:lpstr>
      <vt:lpstr>PowerPoint Presentation</vt:lpstr>
      <vt:lpstr>Category Tagging</vt:lpstr>
      <vt:lpstr>Analysis &amp; Modelling</vt:lpstr>
      <vt:lpstr>PowerPoint Presentation</vt:lpstr>
      <vt:lpstr>OVERVIEW DIAGRAM</vt:lpstr>
      <vt:lpstr>DID YOU KNOW THIS?</vt:lpstr>
      <vt:lpstr>PowerPoint Presentation</vt:lpstr>
      <vt:lpstr>Proposed Output</vt:lpstr>
      <vt:lpstr>Way forward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Sporting Goods</dc:title>
  <dc:creator>Aaron Chen</dc:creator>
  <cp:lastModifiedBy>Chen, Aaron Philip</cp:lastModifiedBy>
  <cp:revision>30</cp:revision>
  <dcterms:modified xsi:type="dcterms:W3CDTF">2021-12-09T04:15:29Z</dcterms:modified>
</cp:coreProperties>
</file>